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277" r:id="rId2"/>
    <p:sldId id="284" r:id="rId3"/>
    <p:sldId id="285" r:id="rId4"/>
    <p:sldId id="346" r:id="rId5"/>
    <p:sldId id="347" r:id="rId6"/>
    <p:sldId id="351" r:id="rId7"/>
    <p:sldId id="287" r:id="rId8"/>
    <p:sldId id="341" r:id="rId9"/>
    <p:sldId id="289" r:id="rId10"/>
    <p:sldId id="349" r:id="rId11"/>
    <p:sldId id="296" r:id="rId12"/>
    <p:sldId id="359" r:id="rId13"/>
    <p:sldId id="360" r:id="rId14"/>
    <p:sldId id="361" r:id="rId15"/>
    <p:sldId id="362" r:id="rId16"/>
    <p:sldId id="297" r:id="rId17"/>
    <p:sldId id="298" r:id="rId18"/>
    <p:sldId id="299" r:id="rId19"/>
    <p:sldId id="371" r:id="rId20"/>
    <p:sldId id="300" r:id="rId21"/>
    <p:sldId id="301" r:id="rId22"/>
    <p:sldId id="303" r:id="rId23"/>
    <p:sldId id="358" r:id="rId24"/>
    <p:sldId id="304" r:id="rId25"/>
    <p:sldId id="305" r:id="rId26"/>
    <p:sldId id="355" r:id="rId27"/>
    <p:sldId id="306" r:id="rId28"/>
    <p:sldId id="307" r:id="rId29"/>
    <p:sldId id="308" r:id="rId30"/>
    <p:sldId id="309" r:id="rId31"/>
    <p:sldId id="368" r:id="rId32"/>
    <p:sldId id="311" r:id="rId33"/>
    <p:sldId id="312" r:id="rId34"/>
    <p:sldId id="363" r:id="rId35"/>
    <p:sldId id="364" r:id="rId36"/>
    <p:sldId id="365" r:id="rId37"/>
    <p:sldId id="366" r:id="rId38"/>
    <p:sldId id="344" r:id="rId39"/>
    <p:sldId id="370" r:id="rId40"/>
    <p:sldId id="337" r:id="rId41"/>
    <p:sldId id="339" r:id="rId42"/>
  </p:sldIdLst>
  <p:sldSz cx="9144000" cy="6858000" type="screen4x3"/>
  <p:notesSz cx="6797675" cy="9926638"/>
  <p:embeddedFontLst>
    <p:embeddedFont>
      <p:font typeface="Aharoni" panose="02010803020104030203" pitchFamily="2" charset="-79"/>
      <p:bold r:id="rId45"/>
    </p:embeddedFont>
    <p:embeddedFont>
      <p:font typeface="Arial Bold" panose="020B0704020202020204" pitchFamily="34" charset="0"/>
      <p:bold r:id="rId46"/>
    </p:embeddedFont>
    <p:embeddedFont>
      <p:font typeface="Britannic Bold" panose="020B0903060703020204" pitchFamily="34" charset="0"/>
      <p:regular r:id="rId47"/>
    </p:embeddedFont>
    <p:embeddedFont>
      <p:font typeface="Calibri" panose="020F0502020204030204" pitchFamily="34" charset="0"/>
      <p:regular r:id="rId48"/>
      <p:bold r:id="rId49"/>
      <p:italic r:id="rId50"/>
      <p:boldItalic r:id="rId5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479"/>
    <a:srgbClr val="61D6FF"/>
    <a:srgbClr val="80C4D6"/>
    <a:srgbClr val="46AAC5"/>
    <a:srgbClr val="4A7EBB"/>
    <a:srgbClr val="15C7FF"/>
    <a:srgbClr val="7A59A6"/>
    <a:srgbClr val="EFFCFF"/>
    <a:srgbClr val="00B0F0"/>
    <a:srgbClr val="D5F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20" autoAdjust="0"/>
    <p:restoredTop sz="96433" autoAdjust="0"/>
  </p:normalViewPr>
  <p:slideViewPr>
    <p:cSldViewPr snapToGrid="0" snapToObjects="1">
      <p:cViewPr varScale="1">
        <p:scale>
          <a:sx n="112" d="100"/>
          <a:sy n="112" d="100"/>
        </p:scale>
        <p:origin x="1092" y="7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92" d="100"/>
          <a:sy n="92" d="100"/>
        </p:scale>
        <p:origin x="373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3.fntdata"/><Relationship Id="rId50" Type="http://schemas.openxmlformats.org/officeDocument/2006/relationships/font" Target="fonts/font6.fntdata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1.fntdata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font" Target="fonts/font4.fntdata"/><Relationship Id="rId8" Type="http://schemas.openxmlformats.org/officeDocument/2006/relationships/slide" Target="slides/slide7.xml"/><Relationship Id="rId51" Type="http://schemas.openxmlformats.org/officeDocument/2006/relationships/font" Target="fonts/font7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2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5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149E21-0EED-468C-89D4-A8A178772320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3D0E4CE-D218-4866-B92C-F5B65F348EEC}">
      <dgm:prSet phldrT="[Text]"/>
      <dgm:spPr/>
      <dgm:t>
        <a:bodyPr/>
        <a:lstStyle/>
        <a:p>
          <a:r>
            <a:rPr lang="en-US" dirty="0"/>
            <a:t>Canada</a:t>
          </a:r>
        </a:p>
      </dgm:t>
    </dgm:pt>
    <dgm:pt modelId="{2ACDA0BD-8B9E-4B9E-A0AE-C043C56F74AE}" type="parTrans" cxnId="{FC8F741D-9D0C-4391-9636-249830E78C13}">
      <dgm:prSet/>
      <dgm:spPr/>
      <dgm:t>
        <a:bodyPr/>
        <a:lstStyle/>
        <a:p>
          <a:endParaRPr lang="en-US"/>
        </a:p>
      </dgm:t>
    </dgm:pt>
    <dgm:pt modelId="{32E10ACD-E1C8-4A7A-B65E-EBAFCB33D1D4}" type="sibTrans" cxnId="{FC8F741D-9D0C-4391-9636-249830E78C13}">
      <dgm:prSet/>
      <dgm:spPr/>
      <dgm:t>
        <a:bodyPr/>
        <a:lstStyle/>
        <a:p>
          <a:endParaRPr lang="en-US"/>
        </a:p>
      </dgm:t>
    </dgm:pt>
    <dgm:pt modelId="{6FBA34F1-0783-4B12-9F45-65FAC1F4E540}">
      <dgm:prSet phldrT="[Text]"/>
      <dgm:spPr/>
      <dgm:t>
        <a:bodyPr/>
        <a:lstStyle/>
        <a:p>
          <a:r>
            <a:rPr lang="en-US" altLang="zh-TW" dirty="0"/>
            <a:t>Around 40-50% of residents living in LTC homes die each year (Canadian Palliative Alliance, 2012)</a:t>
          </a:r>
          <a:endParaRPr lang="en-US" dirty="0"/>
        </a:p>
      </dgm:t>
    </dgm:pt>
    <dgm:pt modelId="{48EECE2F-A898-4AA8-9A8C-0E04DEB0F876}" type="parTrans" cxnId="{CB806A47-FFD8-49B8-89A2-153100EED8F8}">
      <dgm:prSet/>
      <dgm:spPr/>
      <dgm:t>
        <a:bodyPr/>
        <a:lstStyle/>
        <a:p>
          <a:endParaRPr lang="en-US"/>
        </a:p>
      </dgm:t>
    </dgm:pt>
    <dgm:pt modelId="{C6EBA764-CB1F-4AB1-8789-6C7F9C1C56FC}" type="sibTrans" cxnId="{CB806A47-FFD8-49B8-89A2-153100EED8F8}">
      <dgm:prSet/>
      <dgm:spPr/>
      <dgm:t>
        <a:bodyPr/>
        <a:lstStyle/>
        <a:p>
          <a:endParaRPr lang="en-US"/>
        </a:p>
      </dgm:t>
    </dgm:pt>
    <dgm:pt modelId="{262547D4-D7DC-457F-9B5C-81A23CE7EB57}">
      <dgm:prSet phldrT="[Text]"/>
      <dgm:spPr/>
      <dgm:t>
        <a:bodyPr/>
        <a:lstStyle/>
        <a:p>
          <a:r>
            <a:rPr lang="en-US" dirty="0"/>
            <a:t>Canada, UK, Australia</a:t>
          </a:r>
        </a:p>
      </dgm:t>
    </dgm:pt>
    <dgm:pt modelId="{CDF955C6-6E4A-44C7-92EF-EDFA18D54B01}" type="parTrans" cxnId="{4EE2EF8F-ED3D-4F47-A406-29C441231A05}">
      <dgm:prSet/>
      <dgm:spPr/>
      <dgm:t>
        <a:bodyPr/>
        <a:lstStyle/>
        <a:p>
          <a:endParaRPr lang="en-US"/>
        </a:p>
      </dgm:t>
    </dgm:pt>
    <dgm:pt modelId="{C25B6FE8-D79A-4E47-B13A-4DD758CDAB56}" type="sibTrans" cxnId="{4EE2EF8F-ED3D-4F47-A406-29C441231A05}">
      <dgm:prSet/>
      <dgm:spPr/>
      <dgm:t>
        <a:bodyPr/>
        <a:lstStyle/>
        <a:p>
          <a:endParaRPr lang="en-US"/>
        </a:p>
      </dgm:t>
    </dgm:pt>
    <dgm:pt modelId="{1D80C9D7-E3A0-4AD7-96CD-04250E68D23B}">
      <dgm:prSet phldrT="[Text]"/>
      <dgm:spPr/>
      <dgm:t>
        <a:bodyPr/>
        <a:lstStyle/>
        <a:p>
          <a:r>
            <a:rPr lang="en-US" altLang="zh-TW" dirty="0"/>
            <a:t>Approximately 24% of all deaths occur in LTC in Canada (</a:t>
          </a:r>
          <a:r>
            <a:rPr lang="en-US" altLang="zh-TW" dirty="0" err="1"/>
            <a:t>Menec</a:t>
          </a:r>
          <a:r>
            <a:rPr lang="en-US" altLang="zh-TW" dirty="0"/>
            <a:t> et al., 2012). Similar trends exist in UK, USA, </a:t>
          </a:r>
          <a:r>
            <a:rPr lang="en-US" altLang="zh-TW" dirty="0" err="1"/>
            <a:t>Astralia</a:t>
          </a:r>
          <a:r>
            <a:rPr lang="en-US" altLang="zh-TW" dirty="0"/>
            <a:t>. it is estimated that by 2020, this number will reach up to 39% (Fisher et al, 2000).</a:t>
          </a:r>
          <a:endParaRPr lang="en-US" dirty="0"/>
        </a:p>
      </dgm:t>
    </dgm:pt>
    <dgm:pt modelId="{05ACA8A6-7EBF-4D11-9818-5E293F82F3C2}" type="parTrans" cxnId="{A13185D3-157B-4470-9709-EE29E140B2B2}">
      <dgm:prSet/>
      <dgm:spPr/>
      <dgm:t>
        <a:bodyPr/>
        <a:lstStyle/>
        <a:p>
          <a:endParaRPr lang="en-US"/>
        </a:p>
      </dgm:t>
    </dgm:pt>
    <dgm:pt modelId="{E5E42D2C-F17F-497D-8ABB-1F2E7A381F18}" type="sibTrans" cxnId="{A13185D3-157B-4470-9709-EE29E140B2B2}">
      <dgm:prSet/>
      <dgm:spPr/>
      <dgm:t>
        <a:bodyPr/>
        <a:lstStyle/>
        <a:p>
          <a:endParaRPr lang="en-US"/>
        </a:p>
      </dgm:t>
    </dgm:pt>
    <dgm:pt modelId="{E3AAE64E-0371-4CFA-BC80-1E0C924B211C}">
      <dgm:prSet phldrT="[Text]"/>
      <dgm:spPr/>
      <dgm:t>
        <a:bodyPr/>
        <a:lstStyle/>
        <a:p>
          <a:r>
            <a:rPr lang="en-US" dirty="0"/>
            <a:t>USA</a:t>
          </a:r>
        </a:p>
      </dgm:t>
    </dgm:pt>
    <dgm:pt modelId="{A50B01C5-B0D1-4ECC-94D4-BB003A4491CA}" type="parTrans" cxnId="{4A610BE7-B16A-4423-AEEB-D7BE3AD76E52}">
      <dgm:prSet/>
      <dgm:spPr/>
      <dgm:t>
        <a:bodyPr/>
        <a:lstStyle/>
        <a:p>
          <a:endParaRPr lang="en-US"/>
        </a:p>
      </dgm:t>
    </dgm:pt>
    <dgm:pt modelId="{FABDA4F8-2AFC-4AF8-8BFA-67EAE41CB2AD}" type="sibTrans" cxnId="{4A610BE7-B16A-4423-AEEB-D7BE3AD76E52}">
      <dgm:prSet/>
      <dgm:spPr/>
      <dgm:t>
        <a:bodyPr/>
        <a:lstStyle/>
        <a:p>
          <a:endParaRPr lang="en-US"/>
        </a:p>
      </dgm:t>
    </dgm:pt>
    <dgm:pt modelId="{7CF7550D-523B-4F3D-8BA9-5963BB05822A}">
      <dgm:prSet phldrT="[Text]"/>
      <dgm:spPr/>
      <dgm:t>
        <a:bodyPr/>
        <a:lstStyle/>
        <a:p>
          <a:r>
            <a:rPr lang="en-US" altLang="zh-TW" dirty="0"/>
            <a:t>30% of Medicare deaths in hospitals are recent transfers from LTC.</a:t>
          </a:r>
          <a:endParaRPr lang="en-US" dirty="0"/>
        </a:p>
      </dgm:t>
    </dgm:pt>
    <dgm:pt modelId="{07C9A3A1-45D5-4005-92D7-25B22A01BF63}" type="parTrans" cxnId="{8B3D0305-A6E4-43E9-B134-E7AD4EFD0062}">
      <dgm:prSet/>
      <dgm:spPr/>
      <dgm:t>
        <a:bodyPr/>
        <a:lstStyle/>
        <a:p>
          <a:endParaRPr lang="en-US"/>
        </a:p>
      </dgm:t>
    </dgm:pt>
    <dgm:pt modelId="{F4BD0084-4347-418B-953C-AC628F1156D4}" type="sibTrans" cxnId="{8B3D0305-A6E4-43E9-B134-E7AD4EFD0062}">
      <dgm:prSet/>
      <dgm:spPr/>
      <dgm:t>
        <a:bodyPr/>
        <a:lstStyle/>
        <a:p>
          <a:endParaRPr lang="en-US"/>
        </a:p>
      </dgm:t>
    </dgm:pt>
    <dgm:pt modelId="{69D8991B-5753-46B7-9705-78138E669AF8}" type="pres">
      <dgm:prSet presAssocID="{AD149E21-0EED-468C-89D4-A8A178772320}" presName="Name0" presStyleCnt="0">
        <dgm:presLayoutVars>
          <dgm:dir/>
          <dgm:animLvl val="lvl"/>
          <dgm:resizeHandles val="exact"/>
        </dgm:presLayoutVars>
      </dgm:prSet>
      <dgm:spPr/>
    </dgm:pt>
    <dgm:pt modelId="{B403052A-14D4-49FB-A90C-1E62A86FB3FE}" type="pres">
      <dgm:prSet presAssocID="{53D0E4CE-D218-4866-B92C-F5B65F348EEC}" presName="linNode" presStyleCnt="0"/>
      <dgm:spPr/>
    </dgm:pt>
    <dgm:pt modelId="{466D5087-E999-4B16-9992-97E7CFCC9ED6}" type="pres">
      <dgm:prSet presAssocID="{53D0E4CE-D218-4866-B92C-F5B65F348EEC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0EA91B11-9F6F-429A-B94D-4AC15053D0ED}" type="pres">
      <dgm:prSet presAssocID="{53D0E4CE-D218-4866-B92C-F5B65F348EEC}" presName="descendantText" presStyleLbl="alignAccFollowNode1" presStyleIdx="0" presStyleCnt="3">
        <dgm:presLayoutVars>
          <dgm:bulletEnabled val="1"/>
        </dgm:presLayoutVars>
      </dgm:prSet>
      <dgm:spPr/>
    </dgm:pt>
    <dgm:pt modelId="{0E6005D7-838A-4056-81E4-E480E7438F8E}" type="pres">
      <dgm:prSet presAssocID="{32E10ACD-E1C8-4A7A-B65E-EBAFCB33D1D4}" presName="sp" presStyleCnt="0"/>
      <dgm:spPr/>
    </dgm:pt>
    <dgm:pt modelId="{B9E8442C-3905-4C3E-95EF-30BFA8406BF5}" type="pres">
      <dgm:prSet presAssocID="{262547D4-D7DC-457F-9B5C-81A23CE7EB57}" presName="linNode" presStyleCnt="0"/>
      <dgm:spPr/>
    </dgm:pt>
    <dgm:pt modelId="{086D5E83-4BC0-4774-BDAE-8591EA3FC5E7}" type="pres">
      <dgm:prSet presAssocID="{262547D4-D7DC-457F-9B5C-81A23CE7EB57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EB0ABC96-BC13-43FC-8138-2B521018A7F3}" type="pres">
      <dgm:prSet presAssocID="{262547D4-D7DC-457F-9B5C-81A23CE7EB57}" presName="descendantText" presStyleLbl="alignAccFollowNode1" presStyleIdx="1" presStyleCnt="3">
        <dgm:presLayoutVars>
          <dgm:bulletEnabled val="1"/>
        </dgm:presLayoutVars>
      </dgm:prSet>
      <dgm:spPr/>
    </dgm:pt>
    <dgm:pt modelId="{91A48A33-9DEB-4742-AB72-F6AC2E343C53}" type="pres">
      <dgm:prSet presAssocID="{C25B6FE8-D79A-4E47-B13A-4DD758CDAB56}" presName="sp" presStyleCnt="0"/>
      <dgm:spPr/>
    </dgm:pt>
    <dgm:pt modelId="{B7CBBC89-A97C-4672-BC2A-41E39357D989}" type="pres">
      <dgm:prSet presAssocID="{E3AAE64E-0371-4CFA-BC80-1E0C924B211C}" presName="linNode" presStyleCnt="0"/>
      <dgm:spPr/>
    </dgm:pt>
    <dgm:pt modelId="{838FA080-1C4F-4F6B-B5A3-AA28243AE2BE}" type="pres">
      <dgm:prSet presAssocID="{E3AAE64E-0371-4CFA-BC80-1E0C924B211C}" presName="parentText" presStyleLbl="node1" presStyleIdx="2" presStyleCnt="3" custLinFactNeighborY="152">
        <dgm:presLayoutVars>
          <dgm:chMax val="1"/>
          <dgm:bulletEnabled val="1"/>
        </dgm:presLayoutVars>
      </dgm:prSet>
      <dgm:spPr/>
    </dgm:pt>
    <dgm:pt modelId="{DFC40D8C-3BD2-419C-9F33-5AD50B3F03F0}" type="pres">
      <dgm:prSet presAssocID="{E3AAE64E-0371-4CFA-BC80-1E0C924B211C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8B3D0305-A6E4-43E9-B134-E7AD4EFD0062}" srcId="{E3AAE64E-0371-4CFA-BC80-1E0C924B211C}" destId="{7CF7550D-523B-4F3D-8BA9-5963BB05822A}" srcOrd="0" destOrd="0" parTransId="{07C9A3A1-45D5-4005-92D7-25B22A01BF63}" sibTransId="{F4BD0084-4347-418B-953C-AC628F1156D4}"/>
    <dgm:cxn modelId="{E0A8AB0D-CB92-46AF-AD40-447CAEA8F8F0}" type="presOf" srcId="{6FBA34F1-0783-4B12-9F45-65FAC1F4E540}" destId="{0EA91B11-9F6F-429A-B94D-4AC15053D0ED}" srcOrd="0" destOrd="0" presId="urn:microsoft.com/office/officeart/2005/8/layout/vList5"/>
    <dgm:cxn modelId="{FC8F741D-9D0C-4391-9636-249830E78C13}" srcId="{AD149E21-0EED-468C-89D4-A8A178772320}" destId="{53D0E4CE-D218-4866-B92C-F5B65F348EEC}" srcOrd="0" destOrd="0" parTransId="{2ACDA0BD-8B9E-4B9E-A0AE-C043C56F74AE}" sibTransId="{32E10ACD-E1C8-4A7A-B65E-EBAFCB33D1D4}"/>
    <dgm:cxn modelId="{CB806A47-FFD8-49B8-89A2-153100EED8F8}" srcId="{53D0E4CE-D218-4866-B92C-F5B65F348EEC}" destId="{6FBA34F1-0783-4B12-9F45-65FAC1F4E540}" srcOrd="0" destOrd="0" parTransId="{48EECE2F-A898-4AA8-9A8C-0E04DEB0F876}" sibTransId="{C6EBA764-CB1F-4AB1-8789-6C7F9C1C56FC}"/>
    <dgm:cxn modelId="{DFE1E84E-822D-4446-8957-C702D78F4EF2}" type="presOf" srcId="{53D0E4CE-D218-4866-B92C-F5B65F348EEC}" destId="{466D5087-E999-4B16-9992-97E7CFCC9ED6}" srcOrd="0" destOrd="0" presId="urn:microsoft.com/office/officeart/2005/8/layout/vList5"/>
    <dgm:cxn modelId="{C1DD205A-21E5-425D-A39A-77E63D6B6A2A}" type="presOf" srcId="{262547D4-D7DC-457F-9B5C-81A23CE7EB57}" destId="{086D5E83-4BC0-4774-BDAE-8591EA3FC5E7}" srcOrd="0" destOrd="0" presId="urn:microsoft.com/office/officeart/2005/8/layout/vList5"/>
    <dgm:cxn modelId="{FC350C80-1110-4A1D-BB3C-46279FFE1F49}" type="presOf" srcId="{7CF7550D-523B-4F3D-8BA9-5963BB05822A}" destId="{DFC40D8C-3BD2-419C-9F33-5AD50B3F03F0}" srcOrd="0" destOrd="0" presId="urn:microsoft.com/office/officeart/2005/8/layout/vList5"/>
    <dgm:cxn modelId="{2B7BE089-B8F5-42B0-84D7-B3C22551DF62}" type="presOf" srcId="{AD149E21-0EED-468C-89D4-A8A178772320}" destId="{69D8991B-5753-46B7-9705-78138E669AF8}" srcOrd="0" destOrd="0" presId="urn:microsoft.com/office/officeart/2005/8/layout/vList5"/>
    <dgm:cxn modelId="{4EE2EF8F-ED3D-4F47-A406-29C441231A05}" srcId="{AD149E21-0EED-468C-89D4-A8A178772320}" destId="{262547D4-D7DC-457F-9B5C-81A23CE7EB57}" srcOrd="1" destOrd="0" parTransId="{CDF955C6-6E4A-44C7-92EF-EDFA18D54B01}" sibTransId="{C25B6FE8-D79A-4E47-B13A-4DD758CDAB56}"/>
    <dgm:cxn modelId="{A13185D3-157B-4470-9709-EE29E140B2B2}" srcId="{262547D4-D7DC-457F-9B5C-81A23CE7EB57}" destId="{1D80C9D7-E3A0-4AD7-96CD-04250E68D23B}" srcOrd="0" destOrd="0" parTransId="{05ACA8A6-7EBF-4D11-9818-5E293F82F3C2}" sibTransId="{E5E42D2C-F17F-497D-8ABB-1F2E7A381F18}"/>
    <dgm:cxn modelId="{4A610BE7-B16A-4423-AEEB-D7BE3AD76E52}" srcId="{AD149E21-0EED-468C-89D4-A8A178772320}" destId="{E3AAE64E-0371-4CFA-BC80-1E0C924B211C}" srcOrd="2" destOrd="0" parTransId="{A50B01C5-B0D1-4ECC-94D4-BB003A4491CA}" sibTransId="{FABDA4F8-2AFC-4AF8-8BFA-67EAE41CB2AD}"/>
    <dgm:cxn modelId="{A2F399FA-66E3-4FE1-900C-455D16CA11F0}" type="presOf" srcId="{1D80C9D7-E3A0-4AD7-96CD-04250E68D23B}" destId="{EB0ABC96-BC13-43FC-8138-2B521018A7F3}" srcOrd="0" destOrd="0" presId="urn:microsoft.com/office/officeart/2005/8/layout/vList5"/>
    <dgm:cxn modelId="{7C2215FF-11D7-40CD-B924-4B40094A6793}" type="presOf" srcId="{E3AAE64E-0371-4CFA-BC80-1E0C924B211C}" destId="{838FA080-1C4F-4F6B-B5A3-AA28243AE2BE}" srcOrd="0" destOrd="0" presId="urn:microsoft.com/office/officeart/2005/8/layout/vList5"/>
    <dgm:cxn modelId="{47B25ADC-8A27-4EEA-B2B3-7214BA101ECB}" type="presParOf" srcId="{69D8991B-5753-46B7-9705-78138E669AF8}" destId="{B403052A-14D4-49FB-A90C-1E62A86FB3FE}" srcOrd="0" destOrd="0" presId="urn:microsoft.com/office/officeart/2005/8/layout/vList5"/>
    <dgm:cxn modelId="{567825FB-7E5D-4C84-953E-1832CDEC2142}" type="presParOf" srcId="{B403052A-14D4-49FB-A90C-1E62A86FB3FE}" destId="{466D5087-E999-4B16-9992-97E7CFCC9ED6}" srcOrd="0" destOrd="0" presId="urn:microsoft.com/office/officeart/2005/8/layout/vList5"/>
    <dgm:cxn modelId="{E16E7C61-DFCD-4BF2-B019-CD18F5FB621C}" type="presParOf" srcId="{B403052A-14D4-49FB-A90C-1E62A86FB3FE}" destId="{0EA91B11-9F6F-429A-B94D-4AC15053D0ED}" srcOrd="1" destOrd="0" presId="urn:microsoft.com/office/officeart/2005/8/layout/vList5"/>
    <dgm:cxn modelId="{80B9E6C0-6B9C-412B-BEE2-36A9AFE46300}" type="presParOf" srcId="{69D8991B-5753-46B7-9705-78138E669AF8}" destId="{0E6005D7-838A-4056-81E4-E480E7438F8E}" srcOrd="1" destOrd="0" presId="urn:microsoft.com/office/officeart/2005/8/layout/vList5"/>
    <dgm:cxn modelId="{AFF743EC-824F-417B-A9C5-A3F676AB0C0F}" type="presParOf" srcId="{69D8991B-5753-46B7-9705-78138E669AF8}" destId="{B9E8442C-3905-4C3E-95EF-30BFA8406BF5}" srcOrd="2" destOrd="0" presId="urn:microsoft.com/office/officeart/2005/8/layout/vList5"/>
    <dgm:cxn modelId="{49E0802D-6F95-47BE-9D55-87CF3C36CA21}" type="presParOf" srcId="{B9E8442C-3905-4C3E-95EF-30BFA8406BF5}" destId="{086D5E83-4BC0-4774-BDAE-8591EA3FC5E7}" srcOrd="0" destOrd="0" presId="urn:microsoft.com/office/officeart/2005/8/layout/vList5"/>
    <dgm:cxn modelId="{78DC3C29-0FB0-40CC-9AEE-1069F649325E}" type="presParOf" srcId="{B9E8442C-3905-4C3E-95EF-30BFA8406BF5}" destId="{EB0ABC96-BC13-43FC-8138-2B521018A7F3}" srcOrd="1" destOrd="0" presId="urn:microsoft.com/office/officeart/2005/8/layout/vList5"/>
    <dgm:cxn modelId="{76D27005-6763-41BC-BE7E-1EA3CA8A3E1B}" type="presParOf" srcId="{69D8991B-5753-46B7-9705-78138E669AF8}" destId="{91A48A33-9DEB-4742-AB72-F6AC2E343C53}" srcOrd="3" destOrd="0" presId="urn:microsoft.com/office/officeart/2005/8/layout/vList5"/>
    <dgm:cxn modelId="{729F773A-8E19-487A-BF70-D0E6EC118907}" type="presParOf" srcId="{69D8991B-5753-46B7-9705-78138E669AF8}" destId="{B7CBBC89-A97C-4672-BC2A-41E39357D989}" srcOrd="4" destOrd="0" presId="urn:microsoft.com/office/officeart/2005/8/layout/vList5"/>
    <dgm:cxn modelId="{961754F5-82FF-4003-A3E6-A4076E35BAA9}" type="presParOf" srcId="{B7CBBC89-A97C-4672-BC2A-41E39357D989}" destId="{838FA080-1C4F-4F6B-B5A3-AA28243AE2BE}" srcOrd="0" destOrd="0" presId="urn:microsoft.com/office/officeart/2005/8/layout/vList5"/>
    <dgm:cxn modelId="{2466218D-1651-40FB-B29A-B73C6CFAC177}" type="presParOf" srcId="{B7CBBC89-A97C-4672-BC2A-41E39357D989}" destId="{DFC40D8C-3BD2-419C-9F33-5AD50B3F03F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FC756C9-2436-4BA5-B42A-98E0E9EB705E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D5F7A67C-217C-4574-A812-84D08EE79631}">
      <dgm:prSet phldrT="[文字]"/>
      <dgm:spPr/>
      <dgm:t>
        <a:bodyPr/>
        <a:lstStyle/>
        <a:p>
          <a:r>
            <a:rPr lang="en-US" altLang="zh-TW" dirty="0"/>
            <a:t>HK</a:t>
          </a:r>
          <a:endParaRPr lang="zh-TW" altLang="en-US" dirty="0"/>
        </a:p>
      </dgm:t>
    </dgm:pt>
    <dgm:pt modelId="{693CCEB3-B6D2-48DE-B5FC-3419B3A0BBD9}" type="parTrans" cxnId="{968BD5BB-3FF2-4BF5-8BE1-EA74A2E687A2}">
      <dgm:prSet/>
      <dgm:spPr/>
      <dgm:t>
        <a:bodyPr/>
        <a:lstStyle/>
        <a:p>
          <a:endParaRPr lang="zh-TW" altLang="en-US"/>
        </a:p>
      </dgm:t>
    </dgm:pt>
    <dgm:pt modelId="{0F401CCE-5310-4A62-98F6-D75DD6DA11FE}" type="sibTrans" cxnId="{968BD5BB-3FF2-4BF5-8BE1-EA74A2E687A2}">
      <dgm:prSet/>
      <dgm:spPr/>
      <dgm:t>
        <a:bodyPr/>
        <a:lstStyle/>
        <a:p>
          <a:endParaRPr lang="zh-TW" altLang="en-US"/>
        </a:p>
      </dgm:t>
    </dgm:pt>
    <dgm:pt modelId="{9AE1D7B1-7CF5-4000-A805-1A3DCA42CDF9}">
      <dgm:prSet phldrT="[文字]"/>
      <dgm:spPr/>
      <dgm:t>
        <a:bodyPr/>
        <a:lstStyle/>
        <a:p>
          <a:r>
            <a:rPr lang="en-US" altLang="zh-TW" dirty="0"/>
            <a:t>35% of all deaths in HA hospital are RCHE residents</a:t>
          </a:r>
          <a:endParaRPr lang="zh-TW" altLang="en-US" dirty="0"/>
        </a:p>
      </dgm:t>
    </dgm:pt>
    <dgm:pt modelId="{087A4F49-2BD3-44CC-B72C-2C7D58DA8D64}" type="parTrans" cxnId="{414AA085-93F0-4F16-A9F3-55DC37C66612}">
      <dgm:prSet/>
      <dgm:spPr/>
      <dgm:t>
        <a:bodyPr/>
        <a:lstStyle/>
        <a:p>
          <a:endParaRPr lang="zh-TW" altLang="en-US"/>
        </a:p>
      </dgm:t>
    </dgm:pt>
    <dgm:pt modelId="{021FE9D2-CAB6-4917-8551-1440A30F9F5D}" type="sibTrans" cxnId="{414AA085-93F0-4F16-A9F3-55DC37C66612}">
      <dgm:prSet/>
      <dgm:spPr/>
      <dgm:t>
        <a:bodyPr/>
        <a:lstStyle/>
        <a:p>
          <a:endParaRPr lang="zh-TW" altLang="en-US"/>
        </a:p>
      </dgm:t>
    </dgm:pt>
    <dgm:pt modelId="{81263FF2-A00E-4261-8E61-28112E274A0E}">
      <dgm:prSet phldrT="[文字]"/>
      <dgm:spPr/>
      <dgm:t>
        <a:bodyPr/>
        <a:lstStyle/>
        <a:p>
          <a:r>
            <a:rPr lang="en-US" altLang="zh-TW" dirty="0"/>
            <a:t>Taiwan</a:t>
          </a:r>
          <a:endParaRPr lang="zh-TW" altLang="en-US" dirty="0"/>
        </a:p>
      </dgm:t>
    </dgm:pt>
    <dgm:pt modelId="{F8F0A641-6DAB-49A9-863C-2469C1CB1357}" type="parTrans" cxnId="{0E8F705B-7B23-4583-9753-E9B12D2F47C4}">
      <dgm:prSet/>
      <dgm:spPr/>
      <dgm:t>
        <a:bodyPr/>
        <a:lstStyle/>
        <a:p>
          <a:endParaRPr lang="zh-TW" altLang="en-US"/>
        </a:p>
      </dgm:t>
    </dgm:pt>
    <dgm:pt modelId="{52C244E2-FEDC-4454-B239-8FFD9A94B7F6}" type="sibTrans" cxnId="{0E8F705B-7B23-4583-9753-E9B12D2F47C4}">
      <dgm:prSet/>
      <dgm:spPr/>
      <dgm:t>
        <a:bodyPr/>
        <a:lstStyle/>
        <a:p>
          <a:endParaRPr lang="zh-TW" altLang="en-US"/>
        </a:p>
      </dgm:t>
    </dgm:pt>
    <dgm:pt modelId="{32029AF9-6E4F-4322-9DCC-33518102B8D5}">
      <dgm:prSet phldrT="[文字]"/>
      <dgm:spPr/>
      <dgm:t>
        <a:bodyPr/>
        <a:lstStyle/>
        <a:p>
          <a:r>
            <a:rPr lang="en-US" altLang="zh-TW" dirty="0"/>
            <a:t>around 15% of all deaths are either recent transfers from LTC or occur in LTC (2016, Social and Family Affairs Administration)</a:t>
          </a:r>
          <a:endParaRPr lang="zh-TW" altLang="en-US" dirty="0"/>
        </a:p>
      </dgm:t>
    </dgm:pt>
    <dgm:pt modelId="{8F49EC4A-ABD6-4534-B78E-BC50DE21B64F}" type="parTrans" cxnId="{635815E9-62AA-4BB0-B9F1-F075FF36A00D}">
      <dgm:prSet/>
      <dgm:spPr/>
      <dgm:t>
        <a:bodyPr/>
        <a:lstStyle/>
        <a:p>
          <a:endParaRPr lang="zh-TW" altLang="en-US"/>
        </a:p>
      </dgm:t>
    </dgm:pt>
    <dgm:pt modelId="{A13E9410-C0D5-4720-926D-53FE0FA34EBD}" type="sibTrans" cxnId="{635815E9-62AA-4BB0-B9F1-F075FF36A00D}">
      <dgm:prSet/>
      <dgm:spPr/>
      <dgm:t>
        <a:bodyPr/>
        <a:lstStyle/>
        <a:p>
          <a:endParaRPr lang="zh-TW" altLang="en-US"/>
        </a:p>
      </dgm:t>
    </dgm:pt>
    <dgm:pt modelId="{DF61E074-463B-40DC-A583-031E3D0A3106}">
      <dgm:prSet phldrT="[文字]"/>
      <dgm:spPr/>
      <dgm:t>
        <a:bodyPr/>
        <a:lstStyle/>
        <a:p>
          <a:r>
            <a:rPr lang="en-US" altLang="zh-TW" dirty="0"/>
            <a:t>So…</a:t>
          </a:r>
          <a:endParaRPr lang="zh-TW" altLang="en-US" dirty="0"/>
        </a:p>
      </dgm:t>
    </dgm:pt>
    <dgm:pt modelId="{8A88C461-4234-40CD-A93E-1FF9DCDE7EAF}" type="parTrans" cxnId="{5638219D-9C30-49D5-B2B8-CCAF85EE6350}">
      <dgm:prSet/>
      <dgm:spPr/>
      <dgm:t>
        <a:bodyPr/>
        <a:lstStyle/>
        <a:p>
          <a:endParaRPr lang="zh-TW" altLang="en-US"/>
        </a:p>
      </dgm:t>
    </dgm:pt>
    <dgm:pt modelId="{9D8C834A-7B17-44DB-840E-EF0A6205AFCD}" type="sibTrans" cxnId="{5638219D-9C30-49D5-B2B8-CCAF85EE6350}">
      <dgm:prSet/>
      <dgm:spPr/>
      <dgm:t>
        <a:bodyPr/>
        <a:lstStyle/>
        <a:p>
          <a:endParaRPr lang="zh-TW" altLang="en-US"/>
        </a:p>
      </dgm:t>
    </dgm:pt>
    <dgm:pt modelId="{815A86EB-1C0E-43FF-9B78-0BBD9819A5E2}">
      <dgm:prSet phldrT="[文字]"/>
      <dgm:spPr/>
      <dgm:t>
        <a:bodyPr/>
        <a:lstStyle/>
        <a:p>
          <a:r>
            <a:rPr lang="en-US" altLang="zh-TW" b="1" dirty="0">
              <a:solidFill>
                <a:srgbClr val="FF0000"/>
              </a:solidFill>
            </a:rPr>
            <a:t>LCT facilities are a major provider of end-of-life care for older adults</a:t>
          </a:r>
          <a:endParaRPr lang="zh-TW" altLang="en-US" b="1" dirty="0"/>
        </a:p>
      </dgm:t>
    </dgm:pt>
    <dgm:pt modelId="{7EF8E33D-5BF7-44E8-8A4D-CE1492FE8463}" type="parTrans" cxnId="{8B9505DE-3314-428B-848F-802C257F6670}">
      <dgm:prSet/>
      <dgm:spPr/>
      <dgm:t>
        <a:bodyPr/>
        <a:lstStyle/>
        <a:p>
          <a:endParaRPr lang="zh-TW" altLang="en-US"/>
        </a:p>
      </dgm:t>
    </dgm:pt>
    <dgm:pt modelId="{77D6FC47-144A-4BC2-B3EC-D40053D60C91}" type="sibTrans" cxnId="{8B9505DE-3314-428B-848F-802C257F6670}">
      <dgm:prSet/>
      <dgm:spPr/>
      <dgm:t>
        <a:bodyPr/>
        <a:lstStyle/>
        <a:p>
          <a:endParaRPr lang="zh-TW" altLang="en-US"/>
        </a:p>
      </dgm:t>
    </dgm:pt>
    <dgm:pt modelId="{59649DCB-0C2E-48A6-B623-2E3B45937505}" type="pres">
      <dgm:prSet presAssocID="{6FC756C9-2436-4BA5-B42A-98E0E9EB705E}" presName="linearFlow" presStyleCnt="0">
        <dgm:presLayoutVars>
          <dgm:dir/>
          <dgm:animLvl val="lvl"/>
          <dgm:resizeHandles val="exact"/>
        </dgm:presLayoutVars>
      </dgm:prSet>
      <dgm:spPr/>
    </dgm:pt>
    <dgm:pt modelId="{580A641D-D94F-4615-9F54-CFFB4D757365}" type="pres">
      <dgm:prSet presAssocID="{D5F7A67C-217C-4574-A812-84D08EE79631}" presName="composite" presStyleCnt="0"/>
      <dgm:spPr/>
    </dgm:pt>
    <dgm:pt modelId="{6D6F37E2-9280-4C45-8271-AA4089C614B4}" type="pres">
      <dgm:prSet presAssocID="{D5F7A67C-217C-4574-A812-84D08EE79631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56F7BA50-B7F0-49BF-B612-6B2597CA6C56}" type="pres">
      <dgm:prSet presAssocID="{D5F7A67C-217C-4574-A812-84D08EE79631}" presName="descendantText" presStyleLbl="alignAcc1" presStyleIdx="0" presStyleCnt="3" custScaleY="100000">
        <dgm:presLayoutVars>
          <dgm:bulletEnabled val="1"/>
        </dgm:presLayoutVars>
      </dgm:prSet>
      <dgm:spPr/>
    </dgm:pt>
    <dgm:pt modelId="{2C01BC7F-264B-4B13-A05A-657808199987}" type="pres">
      <dgm:prSet presAssocID="{0F401CCE-5310-4A62-98F6-D75DD6DA11FE}" presName="sp" presStyleCnt="0"/>
      <dgm:spPr/>
    </dgm:pt>
    <dgm:pt modelId="{7040EE6C-5979-4289-AA88-CCF0CCB8E8A1}" type="pres">
      <dgm:prSet presAssocID="{81263FF2-A00E-4261-8E61-28112E274A0E}" presName="composite" presStyleCnt="0"/>
      <dgm:spPr/>
    </dgm:pt>
    <dgm:pt modelId="{331F26E3-CD51-4597-B6EE-C8046AC73E22}" type="pres">
      <dgm:prSet presAssocID="{81263FF2-A00E-4261-8E61-28112E274A0E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DD5179B2-2C1F-4AF1-880F-B588D1153ED9}" type="pres">
      <dgm:prSet presAssocID="{81263FF2-A00E-4261-8E61-28112E274A0E}" presName="descendantText" presStyleLbl="alignAcc1" presStyleIdx="1" presStyleCnt="3">
        <dgm:presLayoutVars>
          <dgm:bulletEnabled val="1"/>
        </dgm:presLayoutVars>
      </dgm:prSet>
      <dgm:spPr/>
    </dgm:pt>
    <dgm:pt modelId="{49556FCD-6CEF-43EC-8D88-C4578B662AE0}" type="pres">
      <dgm:prSet presAssocID="{52C244E2-FEDC-4454-B239-8FFD9A94B7F6}" presName="sp" presStyleCnt="0"/>
      <dgm:spPr/>
    </dgm:pt>
    <dgm:pt modelId="{3DD32D4D-484F-4B0D-A85E-4957513D09A0}" type="pres">
      <dgm:prSet presAssocID="{DF61E074-463B-40DC-A583-031E3D0A3106}" presName="composite" presStyleCnt="0"/>
      <dgm:spPr/>
    </dgm:pt>
    <dgm:pt modelId="{D58F3A63-75A2-4215-888A-3436DF8A7696}" type="pres">
      <dgm:prSet presAssocID="{DF61E074-463B-40DC-A583-031E3D0A3106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CEBB9D79-4ECB-450D-ACB7-0C5441A908E3}" type="pres">
      <dgm:prSet presAssocID="{DF61E074-463B-40DC-A583-031E3D0A3106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69D70F09-A76E-4A5E-A56D-EA3A2791BA20}" type="presOf" srcId="{6FC756C9-2436-4BA5-B42A-98E0E9EB705E}" destId="{59649DCB-0C2E-48A6-B623-2E3B45937505}" srcOrd="0" destOrd="0" presId="urn:microsoft.com/office/officeart/2005/8/layout/chevron2"/>
    <dgm:cxn modelId="{0E8F705B-7B23-4583-9753-E9B12D2F47C4}" srcId="{6FC756C9-2436-4BA5-B42A-98E0E9EB705E}" destId="{81263FF2-A00E-4261-8E61-28112E274A0E}" srcOrd="1" destOrd="0" parTransId="{F8F0A641-6DAB-49A9-863C-2469C1CB1357}" sibTransId="{52C244E2-FEDC-4454-B239-8FFD9A94B7F6}"/>
    <dgm:cxn modelId="{81BC194C-ADF9-4B39-8506-B36A49013336}" type="presOf" srcId="{32029AF9-6E4F-4322-9DCC-33518102B8D5}" destId="{DD5179B2-2C1F-4AF1-880F-B588D1153ED9}" srcOrd="0" destOrd="0" presId="urn:microsoft.com/office/officeart/2005/8/layout/chevron2"/>
    <dgm:cxn modelId="{414AA085-93F0-4F16-A9F3-55DC37C66612}" srcId="{D5F7A67C-217C-4574-A812-84D08EE79631}" destId="{9AE1D7B1-7CF5-4000-A805-1A3DCA42CDF9}" srcOrd="0" destOrd="0" parTransId="{087A4F49-2BD3-44CC-B72C-2C7D58DA8D64}" sibTransId="{021FE9D2-CAB6-4917-8551-1440A30F9F5D}"/>
    <dgm:cxn modelId="{5638219D-9C30-49D5-B2B8-CCAF85EE6350}" srcId="{6FC756C9-2436-4BA5-B42A-98E0E9EB705E}" destId="{DF61E074-463B-40DC-A583-031E3D0A3106}" srcOrd="2" destOrd="0" parTransId="{8A88C461-4234-40CD-A93E-1FF9DCDE7EAF}" sibTransId="{9D8C834A-7B17-44DB-840E-EF0A6205AFCD}"/>
    <dgm:cxn modelId="{B6928D9E-066C-41AB-B2E9-EBE9B8C695A9}" type="presOf" srcId="{815A86EB-1C0E-43FF-9B78-0BBD9819A5E2}" destId="{CEBB9D79-4ECB-450D-ACB7-0C5441A908E3}" srcOrd="0" destOrd="0" presId="urn:microsoft.com/office/officeart/2005/8/layout/chevron2"/>
    <dgm:cxn modelId="{0413FBB4-4CEA-43B3-B940-2CE1FB5B1EED}" type="presOf" srcId="{9AE1D7B1-7CF5-4000-A805-1A3DCA42CDF9}" destId="{56F7BA50-B7F0-49BF-B612-6B2597CA6C56}" srcOrd="0" destOrd="0" presId="urn:microsoft.com/office/officeart/2005/8/layout/chevron2"/>
    <dgm:cxn modelId="{968BD5BB-3FF2-4BF5-8BE1-EA74A2E687A2}" srcId="{6FC756C9-2436-4BA5-B42A-98E0E9EB705E}" destId="{D5F7A67C-217C-4574-A812-84D08EE79631}" srcOrd="0" destOrd="0" parTransId="{693CCEB3-B6D2-48DE-B5FC-3419B3A0BBD9}" sibTransId="{0F401CCE-5310-4A62-98F6-D75DD6DA11FE}"/>
    <dgm:cxn modelId="{987E36CD-E69B-4F7E-AEF1-398CA0706884}" type="presOf" srcId="{DF61E074-463B-40DC-A583-031E3D0A3106}" destId="{D58F3A63-75A2-4215-888A-3436DF8A7696}" srcOrd="0" destOrd="0" presId="urn:microsoft.com/office/officeart/2005/8/layout/chevron2"/>
    <dgm:cxn modelId="{981DD6D0-F8C5-4552-959E-DD84A07440FF}" type="presOf" srcId="{D5F7A67C-217C-4574-A812-84D08EE79631}" destId="{6D6F37E2-9280-4C45-8271-AA4089C614B4}" srcOrd="0" destOrd="0" presId="urn:microsoft.com/office/officeart/2005/8/layout/chevron2"/>
    <dgm:cxn modelId="{8B9505DE-3314-428B-848F-802C257F6670}" srcId="{DF61E074-463B-40DC-A583-031E3D0A3106}" destId="{815A86EB-1C0E-43FF-9B78-0BBD9819A5E2}" srcOrd="0" destOrd="0" parTransId="{7EF8E33D-5BF7-44E8-8A4D-CE1492FE8463}" sibTransId="{77D6FC47-144A-4BC2-B3EC-D40053D60C91}"/>
    <dgm:cxn modelId="{635815E9-62AA-4BB0-B9F1-F075FF36A00D}" srcId="{81263FF2-A00E-4261-8E61-28112E274A0E}" destId="{32029AF9-6E4F-4322-9DCC-33518102B8D5}" srcOrd="0" destOrd="0" parTransId="{8F49EC4A-ABD6-4534-B78E-BC50DE21B64F}" sibTransId="{A13E9410-C0D5-4720-926D-53FE0FA34EBD}"/>
    <dgm:cxn modelId="{292E3BED-781A-4129-8D92-A4D883DB3C9C}" type="presOf" srcId="{81263FF2-A00E-4261-8E61-28112E274A0E}" destId="{331F26E3-CD51-4597-B6EE-C8046AC73E22}" srcOrd="0" destOrd="0" presId="urn:microsoft.com/office/officeart/2005/8/layout/chevron2"/>
    <dgm:cxn modelId="{1EF19DE9-3763-4919-8C76-6EDC036C53E9}" type="presParOf" srcId="{59649DCB-0C2E-48A6-B623-2E3B45937505}" destId="{580A641D-D94F-4615-9F54-CFFB4D757365}" srcOrd="0" destOrd="0" presId="urn:microsoft.com/office/officeart/2005/8/layout/chevron2"/>
    <dgm:cxn modelId="{D5C54D59-F867-426D-B7F0-01A76FC3D8D9}" type="presParOf" srcId="{580A641D-D94F-4615-9F54-CFFB4D757365}" destId="{6D6F37E2-9280-4C45-8271-AA4089C614B4}" srcOrd="0" destOrd="0" presId="urn:microsoft.com/office/officeart/2005/8/layout/chevron2"/>
    <dgm:cxn modelId="{A24415DA-CF5F-4B55-B936-23316DCC2853}" type="presParOf" srcId="{580A641D-D94F-4615-9F54-CFFB4D757365}" destId="{56F7BA50-B7F0-49BF-B612-6B2597CA6C56}" srcOrd="1" destOrd="0" presId="urn:microsoft.com/office/officeart/2005/8/layout/chevron2"/>
    <dgm:cxn modelId="{FED594C8-018A-4B91-99B9-BAE4D5554DD9}" type="presParOf" srcId="{59649DCB-0C2E-48A6-B623-2E3B45937505}" destId="{2C01BC7F-264B-4B13-A05A-657808199987}" srcOrd="1" destOrd="0" presId="urn:microsoft.com/office/officeart/2005/8/layout/chevron2"/>
    <dgm:cxn modelId="{17801687-184B-4370-9AB9-48ADF64AF1B5}" type="presParOf" srcId="{59649DCB-0C2E-48A6-B623-2E3B45937505}" destId="{7040EE6C-5979-4289-AA88-CCF0CCB8E8A1}" srcOrd="2" destOrd="0" presId="urn:microsoft.com/office/officeart/2005/8/layout/chevron2"/>
    <dgm:cxn modelId="{AFD427DF-86EE-4CF8-9AEA-C3336FB2B552}" type="presParOf" srcId="{7040EE6C-5979-4289-AA88-CCF0CCB8E8A1}" destId="{331F26E3-CD51-4597-B6EE-C8046AC73E22}" srcOrd="0" destOrd="0" presId="urn:microsoft.com/office/officeart/2005/8/layout/chevron2"/>
    <dgm:cxn modelId="{41EB2BD8-26E3-4913-B681-545AC0637D59}" type="presParOf" srcId="{7040EE6C-5979-4289-AA88-CCF0CCB8E8A1}" destId="{DD5179B2-2C1F-4AF1-880F-B588D1153ED9}" srcOrd="1" destOrd="0" presId="urn:microsoft.com/office/officeart/2005/8/layout/chevron2"/>
    <dgm:cxn modelId="{A666EDB4-F9D2-4422-935D-93BE4E7C9B09}" type="presParOf" srcId="{59649DCB-0C2E-48A6-B623-2E3B45937505}" destId="{49556FCD-6CEF-43EC-8D88-C4578B662AE0}" srcOrd="3" destOrd="0" presId="urn:microsoft.com/office/officeart/2005/8/layout/chevron2"/>
    <dgm:cxn modelId="{5D516135-32C8-410D-BF28-802DCFBEC5A1}" type="presParOf" srcId="{59649DCB-0C2E-48A6-B623-2E3B45937505}" destId="{3DD32D4D-484F-4B0D-A85E-4957513D09A0}" srcOrd="4" destOrd="0" presId="urn:microsoft.com/office/officeart/2005/8/layout/chevron2"/>
    <dgm:cxn modelId="{97BDC4B7-5071-4EB1-8B70-F8DFAA778585}" type="presParOf" srcId="{3DD32D4D-484F-4B0D-A85E-4957513D09A0}" destId="{D58F3A63-75A2-4215-888A-3436DF8A7696}" srcOrd="0" destOrd="0" presId="urn:microsoft.com/office/officeart/2005/8/layout/chevron2"/>
    <dgm:cxn modelId="{99F7C071-586D-4DAD-8771-DF500C452DB8}" type="presParOf" srcId="{3DD32D4D-484F-4B0D-A85E-4957513D09A0}" destId="{CEBB9D79-4ECB-450D-ACB7-0C5441A908E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EABA4BA-8A9A-4AD8-A20F-C8E3D740D762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FD2A9FC-3385-460E-A3D6-AC7ECBCE9873}">
      <dgm:prSet phldrT="[Text]"/>
      <dgm:spPr/>
      <dgm:t>
        <a:bodyPr/>
        <a:lstStyle/>
        <a:p>
          <a:r>
            <a:rPr lang="en-US" dirty="0"/>
            <a:t>Physical discomfort of dying </a:t>
          </a:r>
        </a:p>
      </dgm:t>
    </dgm:pt>
    <dgm:pt modelId="{5E76BA78-50EB-4DDC-8B2E-B9759E35786A}" type="parTrans" cxnId="{B7EF6DFC-C4FC-4BAA-88EB-58A84DDDBECF}">
      <dgm:prSet/>
      <dgm:spPr/>
      <dgm:t>
        <a:bodyPr/>
        <a:lstStyle/>
        <a:p>
          <a:endParaRPr lang="en-US"/>
        </a:p>
      </dgm:t>
    </dgm:pt>
    <dgm:pt modelId="{F8A59F98-2837-45F7-A00B-A5227C03832F}" type="sibTrans" cxnId="{B7EF6DFC-C4FC-4BAA-88EB-58A84DDDBECF}">
      <dgm:prSet/>
      <dgm:spPr/>
      <dgm:t>
        <a:bodyPr/>
        <a:lstStyle/>
        <a:p>
          <a:endParaRPr lang="en-US"/>
        </a:p>
      </dgm:t>
    </dgm:pt>
    <dgm:pt modelId="{967B36FD-5612-4010-A1D5-4779BEB6BFD1}">
      <dgm:prSet phldrT="[Text]"/>
      <dgm:spPr/>
      <dgm:t>
        <a:bodyPr/>
        <a:lstStyle/>
        <a:p>
          <a:r>
            <a:rPr lang="en-US" dirty="0"/>
            <a:t>Negative psychosocial experiences</a:t>
          </a:r>
        </a:p>
      </dgm:t>
    </dgm:pt>
    <dgm:pt modelId="{4EBC8820-37AC-4310-B235-5771D0738E37}" type="parTrans" cxnId="{DC71492E-0D0F-4C31-A778-AFCE1CFC34A2}">
      <dgm:prSet/>
      <dgm:spPr/>
      <dgm:t>
        <a:bodyPr/>
        <a:lstStyle/>
        <a:p>
          <a:endParaRPr lang="en-US"/>
        </a:p>
      </dgm:t>
    </dgm:pt>
    <dgm:pt modelId="{7602FE8A-94B1-4679-B827-610667D8A997}" type="sibTrans" cxnId="{DC71492E-0D0F-4C31-A778-AFCE1CFC34A2}">
      <dgm:prSet/>
      <dgm:spPr/>
      <dgm:t>
        <a:bodyPr/>
        <a:lstStyle/>
        <a:p>
          <a:endParaRPr lang="en-US"/>
        </a:p>
      </dgm:t>
    </dgm:pt>
    <dgm:pt modelId="{575E39FA-7539-4922-85F3-2AB30FA5BB12}">
      <dgm:prSet phldrT="[Text]"/>
      <dgm:spPr/>
      <dgm:t>
        <a:bodyPr/>
        <a:lstStyle/>
        <a:p>
          <a:r>
            <a:rPr lang="en-US" dirty="0"/>
            <a:t>Unmet support with spiritual needs</a:t>
          </a:r>
        </a:p>
      </dgm:t>
    </dgm:pt>
    <dgm:pt modelId="{F2DD8FB2-6646-4ED8-8576-BF510A3D07CE}" type="parTrans" cxnId="{9ED9CB4B-1E8A-425A-9CCA-8A474E5C096F}">
      <dgm:prSet/>
      <dgm:spPr/>
      <dgm:t>
        <a:bodyPr/>
        <a:lstStyle/>
        <a:p>
          <a:endParaRPr lang="en-US"/>
        </a:p>
      </dgm:t>
    </dgm:pt>
    <dgm:pt modelId="{A2731094-8CC8-4548-B579-BF25748E38BB}" type="sibTrans" cxnId="{9ED9CB4B-1E8A-425A-9CCA-8A474E5C096F}">
      <dgm:prSet/>
      <dgm:spPr/>
      <dgm:t>
        <a:bodyPr/>
        <a:lstStyle/>
        <a:p>
          <a:endParaRPr lang="en-US"/>
        </a:p>
      </dgm:t>
    </dgm:pt>
    <dgm:pt modelId="{AA628892-411E-4B47-9EF3-DE058EBC4CC6}">
      <dgm:prSet/>
      <dgm:spPr/>
      <dgm:t>
        <a:bodyPr/>
        <a:lstStyle/>
        <a:p>
          <a:r>
            <a:rPr lang="en-US" dirty="0"/>
            <a:t>Inadequate care received and physical environment</a:t>
          </a:r>
        </a:p>
      </dgm:t>
    </dgm:pt>
    <dgm:pt modelId="{9BB3F277-F24C-4729-81D5-2475B5ECDC3C}" type="parTrans" cxnId="{69DD6C33-CA13-4B83-B7C5-BF3C4D0DD41A}">
      <dgm:prSet/>
      <dgm:spPr/>
    </dgm:pt>
    <dgm:pt modelId="{290999AA-9FD8-4692-9D0F-33DB71C3F441}" type="sibTrans" cxnId="{69DD6C33-CA13-4B83-B7C5-BF3C4D0DD41A}">
      <dgm:prSet/>
      <dgm:spPr/>
    </dgm:pt>
    <dgm:pt modelId="{C67EE6E1-E3CC-4E7D-AE5C-3C67DE0DBC5E}" type="pres">
      <dgm:prSet presAssocID="{2EABA4BA-8A9A-4AD8-A20F-C8E3D740D762}" presName="Name0" presStyleCnt="0">
        <dgm:presLayoutVars>
          <dgm:chMax val="7"/>
          <dgm:chPref val="7"/>
          <dgm:dir/>
        </dgm:presLayoutVars>
      </dgm:prSet>
      <dgm:spPr/>
    </dgm:pt>
    <dgm:pt modelId="{2DFCA515-8DB6-4E08-8740-ACB3CABC8D8E}" type="pres">
      <dgm:prSet presAssocID="{2EABA4BA-8A9A-4AD8-A20F-C8E3D740D762}" presName="Name1" presStyleCnt="0"/>
      <dgm:spPr/>
    </dgm:pt>
    <dgm:pt modelId="{2672972A-E631-4267-B9FD-3B119AC567A3}" type="pres">
      <dgm:prSet presAssocID="{2EABA4BA-8A9A-4AD8-A20F-C8E3D740D762}" presName="cycle" presStyleCnt="0"/>
      <dgm:spPr/>
    </dgm:pt>
    <dgm:pt modelId="{A2047F43-4247-4B22-A823-C4BFF82A4724}" type="pres">
      <dgm:prSet presAssocID="{2EABA4BA-8A9A-4AD8-A20F-C8E3D740D762}" presName="srcNode" presStyleLbl="node1" presStyleIdx="0" presStyleCnt="4"/>
      <dgm:spPr/>
    </dgm:pt>
    <dgm:pt modelId="{F36275CB-8991-4B9E-922C-AD4BA6186DE4}" type="pres">
      <dgm:prSet presAssocID="{2EABA4BA-8A9A-4AD8-A20F-C8E3D740D762}" presName="conn" presStyleLbl="parChTrans1D2" presStyleIdx="0" presStyleCnt="1"/>
      <dgm:spPr/>
    </dgm:pt>
    <dgm:pt modelId="{AE206E0A-2E19-49DD-9EFF-028E2469CD17}" type="pres">
      <dgm:prSet presAssocID="{2EABA4BA-8A9A-4AD8-A20F-C8E3D740D762}" presName="extraNode" presStyleLbl="node1" presStyleIdx="0" presStyleCnt="4"/>
      <dgm:spPr/>
    </dgm:pt>
    <dgm:pt modelId="{B57F78D5-0E4E-4FBC-A3AA-06E86521050B}" type="pres">
      <dgm:prSet presAssocID="{2EABA4BA-8A9A-4AD8-A20F-C8E3D740D762}" presName="dstNode" presStyleLbl="node1" presStyleIdx="0" presStyleCnt="4"/>
      <dgm:spPr/>
    </dgm:pt>
    <dgm:pt modelId="{C2CE2B62-E1DC-4599-A476-61FC9BF95051}" type="pres">
      <dgm:prSet presAssocID="{BFD2A9FC-3385-460E-A3D6-AC7ECBCE9873}" presName="text_1" presStyleLbl="node1" presStyleIdx="0" presStyleCnt="4">
        <dgm:presLayoutVars>
          <dgm:bulletEnabled val="1"/>
        </dgm:presLayoutVars>
      </dgm:prSet>
      <dgm:spPr/>
    </dgm:pt>
    <dgm:pt modelId="{A8ADAB49-9596-45DB-B796-1A980D801720}" type="pres">
      <dgm:prSet presAssocID="{BFD2A9FC-3385-460E-A3D6-AC7ECBCE9873}" presName="accent_1" presStyleCnt="0"/>
      <dgm:spPr/>
    </dgm:pt>
    <dgm:pt modelId="{C03EB1C7-D28E-441C-B366-BB1915684760}" type="pres">
      <dgm:prSet presAssocID="{BFD2A9FC-3385-460E-A3D6-AC7ECBCE9873}" presName="accentRepeatNode" presStyleLbl="solidFgAcc1" presStyleIdx="0" presStyleCnt="4"/>
      <dgm:spPr/>
    </dgm:pt>
    <dgm:pt modelId="{911FE233-32E8-48F7-AF66-CCDAAA19E46C}" type="pres">
      <dgm:prSet presAssocID="{967B36FD-5612-4010-A1D5-4779BEB6BFD1}" presName="text_2" presStyleLbl="node1" presStyleIdx="1" presStyleCnt="4">
        <dgm:presLayoutVars>
          <dgm:bulletEnabled val="1"/>
        </dgm:presLayoutVars>
      </dgm:prSet>
      <dgm:spPr/>
    </dgm:pt>
    <dgm:pt modelId="{0EE84D00-1BE3-4EF4-B436-89CE395C7ADC}" type="pres">
      <dgm:prSet presAssocID="{967B36FD-5612-4010-A1D5-4779BEB6BFD1}" presName="accent_2" presStyleCnt="0"/>
      <dgm:spPr/>
    </dgm:pt>
    <dgm:pt modelId="{9ADCC98A-59B6-4D71-8C12-74229A4005D9}" type="pres">
      <dgm:prSet presAssocID="{967B36FD-5612-4010-A1D5-4779BEB6BFD1}" presName="accentRepeatNode" presStyleLbl="solidFgAcc1" presStyleIdx="1" presStyleCnt="4"/>
      <dgm:spPr/>
    </dgm:pt>
    <dgm:pt modelId="{B91E0FC3-B428-425C-BE7C-B2B7D79EFC12}" type="pres">
      <dgm:prSet presAssocID="{575E39FA-7539-4922-85F3-2AB30FA5BB12}" presName="text_3" presStyleLbl="node1" presStyleIdx="2" presStyleCnt="4">
        <dgm:presLayoutVars>
          <dgm:bulletEnabled val="1"/>
        </dgm:presLayoutVars>
      </dgm:prSet>
      <dgm:spPr/>
    </dgm:pt>
    <dgm:pt modelId="{C5112810-BE8C-432C-BA20-1D1042050535}" type="pres">
      <dgm:prSet presAssocID="{575E39FA-7539-4922-85F3-2AB30FA5BB12}" presName="accent_3" presStyleCnt="0"/>
      <dgm:spPr/>
    </dgm:pt>
    <dgm:pt modelId="{62352CEE-A257-4926-9287-4D7070818085}" type="pres">
      <dgm:prSet presAssocID="{575E39FA-7539-4922-85F3-2AB30FA5BB12}" presName="accentRepeatNode" presStyleLbl="solidFgAcc1" presStyleIdx="2" presStyleCnt="4"/>
      <dgm:spPr/>
    </dgm:pt>
    <dgm:pt modelId="{C22CF9DB-3281-465D-89F8-9B69F53C9470}" type="pres">
      <dgm:prSet presAssocID="{AA628892-411E-4B47-9EF3-DE058EBC4CC6}" presName="text_4" presStyleLbl="node1" presStyleIdx="3" presStyleCnt="4">
        <dgm:presLayoutVars>
          <dgm:bulletEnabled val="1"/>
        </dgm:presLayoutVars>
      </dgm:prSet>
      <dgm:spPr/>
    </dgm:pt>
    <dgm:pt modelId="{F1FD69DF-3C18-4B88-8CD0-084C68EF9991}" type="pres">
      <dgm:prSet presAssocID="{AA628892-411E-4B47-9EF3-DE058EBC4CC6}" presName="accent_4" presStyleCnt="0"/>
      <dgm:spPr/>
    </dgm:pt>
    <dgm:pt modelId="{CEEA8987-5D4D-44EA-9895-F268C8E44328}" type="pres">
      <dgm:prSet presAssocID="{AA628892-411E-4B47-9EF3-DE058EBC4CC6}" presName="accentRepeatNode" presStyleLbl="solidFgAcc1" presStyleIdx="3" presStyleCnt="4"/>
      <dgm:spPr/>
    </dgm:pt>
  </dgm:ptLst>
  <dgm:cxnLst>
    <dgm:cxn modelId="{4BB5DC07-41AE-48F2-A923-443FE17CF75D}" type="presOf" srcId="{AA628892-411E-4B47-9EF3-DE058EBC4CC6}" destId="{C22CF9DB-3281-465D-89F8-9B69F53C9470}" srcOrd="0" destOrd="0" presId="urn:microsoft.com/office/officeart/2008/layout/VerticalCurvedList"/>
    <dgm:cxn modelId="{BB966625-E4AF-402A-8B30-8F0AE2195240}" type="presOf" srcId="{BFD2A9FC-3385-460E-A3D6-AC7ECBCE9873}" destId="{C2CE2B62-E1DC-4599-A476-61FC9BF95051}" srcOrd="0" destOrd="0" presId="urn:microsoft.com/office/officeart/2008/layout/VerticalCurvedList"/>
    <dgm:cxn modelId="{DC71492E-0D0F-4C31-A778-AFCE1CFC34A2}" srcId="{2EABA4BA-8A9A-4AD8-A20F-C8E3D740D762}" destId="{967B36FD-5612-4010-A1D5-4779BEB6BFD1}" srcOrd="1" destOrd="0" parTransId="{4EBC8820-37AC-4310-B235-5771D0738E37}" sibTransId="{7602FE8A-94B1-4679-B827-610667D8A997}"/>
    <dgm:cxn modelId="{69DD6C33-CA13-4B83-B7C5-BF3C4D0DD41A}" srcId="{2EABA4BA-8A9A-4AD8-A20F-C8E3D740D762}" destId="{AA628892-411E-4B47-9EF3-DE058EBC4CC6}" srcOrd="3" destOrd="0" parTransId="{9BB3F277-F24C-4729-81D5-2475B5ECDC3C}" sibTransId="{290999AA-9FD8-4692-9D0F-33DB71C3F441}"/>
    <dgm:cxn modelId="{F9CF985F-AAB4-41BB-BA40-747C6D953E5D}" type="presOf" srcId="{575E39FA-7539-4922-85F3-2AB30FA5BB12}" destId="{B91E0FC3-B428-425C-BE7C-B2B7D79EFC12}" srcOrd="0" destOrd="0" presId="urn:microsoft.com/office/officeart/2008/layout/VerticalCurvedList"/>
    <dgm:cxn modelId="{9ED9CB4B-1E8A-425A-9CCA-8A474E5C096F}" srcId="{2EABA4BA-8A9A-4AD8-A20F-C8E3D740D762}" destId="{575E39FA-7539-4922-85F3-2AB30FA5BB12}" srcOrd="2" destOrd="0" parTransId="{F2DD8FB2-6646-4ED8-8576-BF510A3D07CE}" sibTransId="{A2731094-8CC8-4548-B579-BF25748E38BB}"/>
    <dgm:cxn modelId="{CF99DA85-6096-44DB-8C33-7B1C7DF47BC7}" type="presOf" srcId="{967B36FD-5612-4010-A1D5-4779BEB6BFD1}" destId="{911FE233-32E8-48F7-AF66-CCDAAA19E46C}" srcOrd="0" destOrd="0" presId="urn:microsoft.com/office/officeart/2008/layout/VerticalCurvedList"/>
    <dgm:cxn modelId="{3F132B91-2159-44E7-8249-EADC8FA212B1}" type="presOf" srcId="{F8A59F98-2837-45F7-A00B-A5227C03832F}" destId="{F36275CB-8991-4B9E-922C-AD4BA6186DE4}" srcOrd="0" destOrd="0" presId="urn:microsoft.com/office/officeart/2008/layout/VerticalCurvedList"/>
    <dgm:cxn modelId="{B7EF6DFC-C4FC-4BAA-88EB-58A84DDDBECF}" srcId="{2EABA4BA-8A9A-4AD8-A20F-C8E3D740D762}" destId="{BFD2A9FC-3385-460E-A3D6-AC7ECBCE9873}" srcOrd="0" destOrd="0" parTransId="{5E76BA78-50EB-4DDC-8B2E-B9759E35786A}" sibTransId="{F8A59F98-2837-45F7-A00B-A5227C03832F}"/>
    <dgm:cxn modelId="{72113DFF-1190-4BDA-B406-A1FDE42585F7}" type="presOf" srcId="{2EABA4BA-8A9A-4AD8-A20F-C8E3D740D762}" destId="{C67EE6E1-E3CC-4E7D-AE5C-3C67DE0DBC5E}" srcOrd="0" destOrd="0" presId="urn:microsoft.com/office/officeart/2008/layout/VerticalCurvedList"/>
    <dgm:cxn modelId="{4ED7057E-C354-41F5-B672-07437CD5E526}" type="presParOf" srcId="{C67EE6E1-E3CC-4E7D-AE5C-3C67DE0DBC5E}" destId="{2DFCA515-8DB6-4E08-8740-ACB3CABC8D8E}" srcOrd="0" destOrd="0" presId="urn:microsoft.com/office/officeart/2008/layout/VerticalCurvedList"/>
    <dgm:cxn modelId="{1ABD71A1-2B2E-4964-920C-9E8BE942C1D7}" type="presParOf" srcId="{2DFCA515-8DB6-4E08-8740-ACB3CABC8D8E}" destId="{2672972A-E631-4267-B9FD-3B119AC567A3}" srcOrd="0" destOrd="0" presId="urn:microsoft.com/office/officeart/2008/layout/VerticalCurvedList"/>
    <dgm:cxn modelId="{C047FD17-BFD0-46FC-A6A3-7A6337674488}" type="presParOf" srcId="{2672972A-E631-4267-B9FD-3B119AC567A3}" destId="{A2047F43-4247-4B22-A823-C4BFF82A4724}" srcOrd="0" destOrd="0" presId="urn:microsoft.com/office/officeart/2008/layout/VerticalCurvedList"/>
    <dgm:cxn modelId="{1C7B6C88-20DE-4D05-9C51-06E57D991F3B}" type="presParOf" srcId="{2672972A-E631-4267-B9FD-3B119AC567A3}" destId="{F36275CB-8991-4B9E-922C-AD4BA6186DE4}" srcOrd="1" destOrd="0" presId="urn:microsoft.com/office/officeart/2008/layout/VerticalCurvedList"/>
    <dgm:cxn modelId="{C8466A67-3D02-459D-9A7B-A05D485169E6}" type="presParOf" srcId="{2672972A-E631-4267-B9FD-3B119AC567A3}" destId="{AE206E0A-2E19-49DD-9EFF-028E2469CD17}" srcOrd="2" destOrd="0" presId="urn:microsoft.com/office/officeart/2008/layout/VerticalCurvedList"/>
    <dgm:cxn modelId="{47039A31-CA43-450C-B463-FD9BC9A47EDD}" type="presParOf" srcId="{2672972A-E631-4267-B9FD-3B119AC567A3}" destId="{B57F78D5-0E4E-4FBC-A3AA-06E86521050B}" srcOrd="3" destOrd="0" presId="urn:microsoft.com/office/officeart/2008/layout/VerticalCurvedList"/>
    <dgm:cxn modelId="{EBE1720B-338A-458B-AA91-B1C6D361F087}" type="presParOf" srcId="{2DFCA515-8DB6-4E08-8740-ACB3CABC8D8E}" destId="{C2CE2B62-E1DC-4599-A476-61FC9BF95051}" srcOrd="1" destOrd="0" presId="urn:microsoft.com/office/officeart/2008/layout/VerticalCurvedList"/>
    <dgm:cxn modelId="{D63488C2-059F-4396-B44C-51D920417AE7}" type="presParOf" srcId="{2DFCA515-8DB6-4E08-8740-ACB3CABC8D8E}" destId="{A8ADAB49-9596-45DB-B796-1A980D801720}" srcOrd="2" destOrd="0" presId="urn:microsoft.com/office/officeart/2008/layout/VerticalCurvedList"/>
    <dgm:cxn modelId="{3ED3F4AE-791D-41E9-9C62-DAED14DA202E}" type="presParOf" srcId="{A8ADAB49-9596-45DB-B796-1A980D801720}" destId="{C03EB1C7-D28E-441C-B366-BB1915684760}" srcOrd="0" destOrd="0" presId="urn:microsoft.com/office/officeart/2008/layout/VerticalCurvedList"/>
    <dgm:cxn modelId="{5E37C4E3-EA7B-447A-BF41-68B963BD6BB2}" type="presParOf" srcId="{2DFCA515-8DB6-4E08-8740-ACB3CABC8D8E}" destId="{911FE233-32E8-48F7-AF66-CCDAAA19E46C}" srcOrd="3" destOrd="0" presId="urn:microsoft.com/office/officeart/2008/layout/VerticalCurvedList"/>
    <dgm:cxn modelId="{9B7BDB8E-C214-4240-9FAB-31A949DA9583}" type="presParOf" srcId="{2DFCA515-8DB6-4E08-8740-ACB3CABC8D8E}" destId="{0EE84D00-1BE3-4EF4-B436-89CE395C7ADC}" srcOrd="4" destOrd="0" presId="urn:microsoft.com/office/officeart/2008/layout/VerticalCurvedList"/>
    <dgm:cxn modelId="{54FFF1AD-7CB7-49E7-B1A7-8C3E458D89FC}" type="presParOf" srcId="{0EE84D00-1BE3-4EF4-B436-89CE395C7ADC}" destId="{9ADCC98A-59B6-4D71-8C12-74229A4005D9}" srcOrd="0" destOrd="0" presId="urn:microsoft.com/office/officeart/2008/layout/VerticalCurvedList"/>
    <dgm:cxn modelId="{3DD2358C-7D17-47B2-8D64-8F69FEC799E9}" type="presParOf" srcId="{2DFCA515-8DB6-4E08-8740-ACB3CABC8D8E}" destId="{B91E0FC3-B428-425C-BE7C-B2B7D79EFC12}" srcOrd="5" destOrd="0" presId="urn:microsoft.com/office/officeart/2008/layout/VerticalCurvedList"/>
    <dgm:cxn modelId="{D06BAB85-A910-41E0-B341-A496851AA8FD}" type="presParOf" srcId="{2DFCA515-8DB6-4E08-8740-ACB3CABC8D8E}" destId="{C5112810-BE8C-432C-BA20-1D1042050535}" srcOrd="6" destOrd="0" presId="urn:microsoft.com/office/officeart/2008/layout/VerticalCurvedList"/>
    <dgm:cxn modelId="{2492BAEA-A282-49AE-9778-5CA090A0D0B9}" type="presParOf" srcId="{C5112810-BE8C-432C-BA20-1D1042050535}" destId="{62352CEE-A257-4926-9287-4D7070818085}" srcOrd="0" destOrd="0" presId="urn:microsoft.com/office/officeart/2008/layout/VerticalCurvedList"/>
    <dgm:cxn modelId="{978C6ADD-0A41-4390-BCCA-FDED7EAC0072}" type="presParOf" srcId="{2DFCA515-8DB6-4E08-8740-ACB3CABC8D8E}" destId="{C22CF9DB-3281-465D-89F8-9B69F53C9470}" srcOrd="7" destOrd="0" presId="urn:microsoft.com/office/officeart/2008/layout/VerticalCurvedList"/>
    <dgm:cxn modelId="{9F875CB8-042D-4096-965B-5A4338786319}" type="presParOf" srcId="{2DFCA515-8DB6-4E08-8740-ACB3CABC8D8E}" destId="{F1FD69DF-3C18-4B88-8CD0-084C68EF9991}" srcOrd="8" destOrd="0" presId="urn:microsoft.com/office/officeart/2008/layout/VerticalCurvedList"/>
    <dgm:cxn modelId="{8145A55A-922E-4F03-96A7-37156B9442A6}" type="presParOf" srcId="{F1FD69DF-3C18-4B88-8CD0-084C68EF9991}" destId="{CEEA8987-5D4D-44EA-9895-F268C8E4432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C5B6A47-1518-4327-BE69-ADF091C71FA0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A417FB0-DC20-4AF6-94DF-A8A43B361666}">
      <dgm:prSet phldrT="[Text]"/>
      <dgm:spPr/>
      <dgm:t>
        <a:bodyPr/>
        <a:lstStyle/>
        <a:p>
          <a:r>
            <a:rPr lang="en-US" dirty="0"/>
            <a:t>Symptom burden</a:t>
          </a:r>
        </a:p>
      </dgm:t>
    </dgm:pt>
    <dgm:pt modelId="{AF982158-D490-404A-9D1B-15472DA26D0F}" type="parTrans" cxnId="{36E0C9EE-1C69-4F67-87F3-54C3EB65C47B}">
      <dgm:prSet/>
      <dgm:spPr/>
      <dgm:t>
        <a:bodyPr/>
        <a:lstStyle/>
        <a:p>
          <a:endParaRPr lang="en-US"/>
        </a:p>
      </dgm:t>
    </dgm:pt>
    <dgm:pt modelId="{918A109B-9C42-4506-83EB-8D582C0A52F9}" type="sibTrans" cxnId="{36E0C9EE-1C69-4F67-87F3-54C3EB65C47B}">
      <dgm:prSet/>
      <dgm:spPr/>
      <dgm:t>
        <a:bodyPr/>
        <a:lstStyle/>
        <a:p>
          <a:endParaRPr lang="en-US"/>
        </a:p>
      </dgm:t>
    </dgm:pt>
    <dgm:pt modelId="{0D402BED-70F1-4509-BAD1-78033048EE91}">
      <dgm:prSet phldrT="[Text]"/>
      <dgm:spPr/>
      <dgm:t>
        <a:bodyPr/>
        <a:lstStyle/>
        <a:p>
          <a:r>
            <a:rPr lang="en-US" dirty="0"/>
            <a:t>EOL transitions</a:t>
          </a:r>
        </a:p>
      </dgm:t>
    </dgm:pt>
    <dgm:pt modelId="{79A587CB-0820-4B43-BC29-6B39469783FA}" type="parTrans" cxnId="{1C9C9911-FF19-4CB6-858A-1E156337C4E2}">
      <dgm:prSet/>
      <dgm:spPr/>
      <dgm:t>
        <a:bodyPr/>
        <a:lstStyle/>
        <a:p>
          <a:endParaRPr lang="en-US"/>
        </a:p>
      </dgm:t>
    </dgm:pt>
    <dgm:pt modelId="{36B6FE4D-2B4B-4541-AE6C-06020234877A}" type="sibTrans" cxnId="{1C9C9911-FF19-4CB6-858A-1E156337C4E2}">
      <dgm:prSet/>
      <dgm:spPr/>
      <dgm:t>
        <a:bodyPr/>
        <a:lstStyle/>
        <a:p>
          <a:endParaRPr lang="en-US"/>
        </a:p>
      </dgm:t>
    </dgm:pt>
    <dgm:pt modelId="{5EEC2BAD-4F95-4520-A0FC-2324BC048074}">
      <dgm:prSet phldrT="[Text]"/>
      <dgm:spPr/>
      <dgm:t>
        <a:bodyPr/>
        <a:lstStyle/>
        <a:p>
          <a:r>
            <a:rPr lang="en-US" dirty="0"/>
            <a:t>Goals of care discussion and advance directives</a:t>
          </a:r>
        </a:p>
      </dgm:t>
    </dgm:pt>
    <dgm:pt modelId="{421A3DCF-C198-4765-A555-D816523466B4}" type="parTrans" cxnId="{08375554-703A-4A7B-AF76-6B6361311823}">
      <dgm:prSet/>
      <dgm:spPr/>
      <dgm:t>
        <a:bodyPr/>
        <a:lstStyle/>
        <a:p>
          <a:endParaRPr lang="en-US"/>
        </a:p>
      </dgm:t>
    </dgm:pt>
    <dgm:pt modelId="{37B00980-72F4-403E-BB1F-0665027D0436}" type="sibTrans" cxnId="{08375554-703A-4A7B-AF76-6B6361311823}">
      <dgm:prSet/>
      <dgm:spPr/>
      <dgm:t>
        <a:bodyPr/>
        <a:lstStyle/>
        <a:p>
          <a:endParaRPr lang="en-US"/>
        </a:p>
      </dgm:t>
    </dgm:pt>
    <dgm:pt modelId="{0605AADC-C8A6-4543-9929-6C0A801AAEAA}">
      <dgm:prSet phldrT="[Text]"/>
      <dgm:spPr/>
      <dgm:t>
        <a:bodyPr/>
        <a:lstStyle/>
        <a:p>
          <a:r>
            <a:rPr lang="en-US" dirty="0"/>
            <a:t>NH-specific palliative care measures</a:t>
          </a:r>
        </a:p>
      </dgm:t>
    </dgm:pt>
    <dgm:pt modelId="{ADA9F997-1A07-4742-B0F3-FBADEE369BC1}" type="parTrans" cxnId="{67B2089A-1F0E-4A3A-9298-3E99394BE9AD}">
      <dgm:prSet/>
      <dgm:spPr/>
      <dgm:t>
        <a:bodyPr/>
        <a:lstStyle/>
        <a:p>
          <a:endParaRPr lang="en-US"/>
        </a:p>
      </dgm:t>
    </dgm:pt>
    <dgm:pt modelId="{CE354912-771C-4D4D-BE03-5F7422589C13}" type="sibTrans" cxnId="{67B2089A-1F0E-4A3A-9298-3E99394BE9AD}">
      <dgm:prSet/>
      <dgm:spPr/>
      <dgm:t>
        <a:bodyPr/>
        <a:lstStyle/>
        <a:p>
          <a:endParaRPr lang="en-US"/>
        </a:p>
      </dgm:t>
    </dgm:pt>
    <dgm:pt modelId="{029F38C8-0A8D-4FA4-ACF6-1EA9BAC3FAB2}">
      <dgm:prSet phldrT="[Text]"/>
      <dgm:spPr/>
      <dgm:t>
        <a:bodyPr/>
        <a:lstStyle/>
        <a:p>
          <a:r>
            <a:rPr lang="en-US" dirty="0"/>
            <a:t>Tests of palliative care interventions in NHs</a:t>
          </a:r>
        </a:p>
      </dgm:t>
    </dgm:pt>
    <dgm:pt modelId="{440BCE3C-A041-4962-8C19-9C96A7B47DE3}" type="parTrans" cxnId="{DEE260FC-23F5-49AC-97E8-707C0364EAAC}">
      <dgm:prSet/>
      <dgm:spPr/>
      <dgm:t>
        <a:bodyPr/>
        <a:lstStyle/>
        <a:p>
          <a:endParaRPr lang="en-US"/>
        </a:p>
      </dgm:t>
    </dgm:pt>
    <dgm:pt modelId="{9C8547CF-B217-4D1C-B6DE-D1916D121EF5}" type="sibTrans" cxnId="{DEE260FC-23F5-49AC-97E8-707C0364EAAC}">
      <dgm:prSet/>
      <dgm:spPr/>
      <dgm:t>
        <a:bodyPr/>
        <a:lstStyle/>
        <a:p>
          <a:endParaRPr lang="en-US"/>
        </a:p>
      </dgm:t>
    </dgm:pt>
    <dgm:pt modelId="{DFFA6681-7298-492F-83FF-59EC7FBE2BB4}" type="pres">
      <dgm:prSet presAssocID="{6C5B6A47-1518-4327-BE69-ADF091C71FA0}" presName="diagram" presStyleCnt="0">
        <dgm:presLayoutVars>
          <dgm:dir/>
          <dgm:resizeHandles val="exact"/>
        </dgm:presLayoutVars>
      </dgm:prSet>
      <dgm:spPr/>
    </dgm:pt>
    <dgm:pt modelId="{2F99EECC-204A-461E-A7C5-4C2CF3A54A57}" type="pres">
      <dgm:prSet presAssocID="{EA417FB0-DC20-4AF6-94DF-A8A43B361666}" presName="node" presStyleLbl="node1" presStyleIdx="0" presStyleCnt="5" custLinFactNeighborY="-560">
        <dgm:presLayoutVars>
          <dgm:bulletEnabled val="1"/>
        </dgm:presLayoutVars>
      </dgm:prSet>
      <dgm:spPr/>
    </dgm:pt>
    <dgm:pt modelId="{4E12BF61-6369-482D-B9C0-E31C465EE40E}" type="pres">
      <dgm:prSet presAssocID="{918A109B-9C42-4506-83EB-8D582C0A52F9}" presName="sibTrans" presStyleCnt="0"/>
      <dgm:spPr/>
    </dgm:pt>
    <dgm:pt modelId="{D9162190-7542-468B-AE84-9B2E3D286B66}" type="pres">
      <dgm:prSet presAssocID="{0D402BED-70F1-4509-BAD1-78033048EE91}" presName="node" presStyleLbl="node1" presStyleIdx="1" presStyleCnt="5">
        <dgm:presLayoutVars>
          <dgm:bulletEnabled val="1"/>
        </dgm:presLayoutVars>
      </dgm:prSet>
      <dgm:spPr/>
    </dgm:pt>
    <dgm:pt modelId="{6990108B-9BAC-4855-A5A5-9CCBF20C40E3}" type="pres">
      <dgm:prSet presAssocID="{36B6FE4D-2B4B-4541-AE6C-06020234877A}" presName="sibTrans" presStyleCnt="0"/>
      <dgm:spPr/>
    </dgm:pt>
    <dgm:pt modelId="{0420A722-D2B8-4761-8C3F-D9F775156FA4}" type="pres">
      <dgm:prSet presAssocID="{5EEC2BAD-4F95-4520-A0FC-2324BC048074}" presName="node" presStyleLbl="node1" presStyleIdx="2" presStyleCnt="5">
        <dgm:presLayoutVars>
          <dgm:bulletEnabled val="1"/>
        </dgm:presLayoutVars>
      </dgm:prSet>
      <dgm:spPr/>
    </dgm:pt>
    <dgm:pt modelId="{F5472F2D-745B-4F8F-BB73-FDF1926A9C09}" type="pres">
      <dgm:prSet presAssocID="{37B00980-72F4-403E-BB1F-0665027D0436}" presName="sibTrans" presStyleCnt="0"/>
      <dgm:spPr/>
    </dgm:pt>
    <dgm:pt modelId="{4A79BBA6-E3CD-4954-80D1-3BE939A9A0C4}" type="pres">
      <dgm:prSet presAssocID="{0605AADC-C8A6-4543-9929-6C0A801AAEAA}" presName="node" presStyleLbl="node1" presStyleIdx="3" presStyleCnt="5">
        <dgm:presLayoutVars>
          <dgm:bulletEnabled val="1"/>
        </dgm:presLayoutVars>
      </dgm:prSet>
      <dgm:spPr/>
    </dgm:pt>
    <dgm:pt modelId="{CDDE794C-EB9B-4E7C-8F26-03641B90E6C4}" type="pres">
      <dgm:prSet presAssocID="{CE354912-771C-4D4D-BE03-5F7422589C13}" presName="sibTrans" presStyleCnt="0"/>
      <dgm:spPr/>
    </dgm:pt>
    <dgm:pt modelId="{A525BDA6-11C7-437F-B938-0B2CF337C834}" type="pres">
      <dgm:prSet presAssocID="{029F38C8-0A8D-4FA4-ACF6-1EA9BAC3FAB2}" presName="node" presStyleLbl="node1" presStyleIdx="4" presStyleCnt="5">
        <dgm:presLayoutVars>
          <dgm:bulletEnabled val="1"/>
        </dgm:presLayoutVars>
      </dgm:prSet>
      <dgm:spPr/>
    </dgm:pt>
  </dgm:ptLst>
  <dgm:cxnLst>
    <dgm:cxn modelId="{1C9C9911-FF19-4CB6-858A-1E156337C4E2}" srcId="{6C5B6A47-1518-4327-BE69-ADF091C71FA0}" destId="{0D402BED-70F1-4509-BAD1-78033048EE91}" srcOrd="1" destOrd="0" parTransId="{79A587CB-0820-4B43-BC29-6B39469783FA}" sibTransId="{36B6FE4D-2B4B-4541-AE6C-06020234877A}"/>
    <dgm:cxn modelId="{AEE02C15-62B3-4067-95F8-FB2722FA411C}" type="presOf" srcId="{5EEC2BAD-4F95-4520-A0FC-2324BC048074}" destId="{0420A722-D2B8-4761-8C3F-D9F775156FA4}" srcOrd="0" destOrd="0" presId="urn:microsoft.com/office/officeart/2005/8/layout/default"/>
    <dgm:cxn modelId="{35B2BA4C-35CD-4960-A04B-603E555AC0A2}" type="presOf" srcId="{029F38C8-0A8D-4FA4-ACF6-1EA9BAC3FAB2}" destId="{A525BDA6-11C7-437F-B938-0B2CF337C834}" srcOrd="0" destOrd="0" presId="urn:microsoft.com/office/officeart/2005/8/layout/default"/>
    <dgm:cxn modelId="{527DEC73-E129-4851-82C8-D2F131D2FA2A}" type="presOf" srcId="{0605AADC-C8A6-4543-9929-6C0A801AAEAA}" destId="{4A79BBA6-E3CD-4954-80D1-3BE939A9A0C4}" srcOrd="0" destOrd="0" presId="urn:microsoft.com/office/officeart/2005/8/layout/default"/>
    <dgm:cxn modelId="{08375554-703A-4A7B-AF76-6B6361311823}" srcId="{6C5B6A47-1518-4327-BE69-ADF091C71FA0}" destId="{5EEC2BAD-4F95-4520-A0FC-2324BC048074}" srcOrd="2" destOrd="0" parTransId="{421A3DCF-C198-4765-A555-D816523466B4}" sibTransId="{37B00980-72F4-403E-BB1F-0665027D0436}"/>
    <dgm:cxn modelId="{ABE81782-F4AC-4147-8E21-F0A8801A0672}" type="presOf" srcId="{EA417FB0-DC20-4AF6-94DF-A8A43B361666}" destId="{2F99EECC-204A-461E-A7C5-4C2CF3A54A57}" srcOrd="0" destOrd="0" presId="urn:microsoft.com/office/officeart/2005/8/layout/default"/>
    <dgm:cxn modelId="{67B2089A-1F0E-4A3A-9298-3E99394BE9AD}" srcId="{6C5B6A47-1518-4327-BE69-ADF091C71FA0}" destId="{0605AADC-C8A6-4543-9929-6C0A801AAEAA}" srcOrd="3" destOrd="0" parTransId="{ADA9F997-1A07-4742-B0F3-FBADEE369BC1}" sibTransId="{CE354912-771C-4D4D-BE03-5F7422589C13}"/>
    <dgm:cxn modelId="{F520C8AE-3F99-4CC1-AAC8-397F677BA7D9}" type="presOf" srcId="{0D402BED-70F1-4509-BAD1-78033048EE91}" destId="{D9162190-7542-468B-AE84-9B2E3D286B66}" srcOrd="0" destOrd="0" presId="urn:microsoft.com/office/officeart/2005/8/layout/default"/>
    <dgm:cxn modelId="{36E0C9EE-1C69-4F67-87F3-54C3EB65C47B}" srcId="{6C5B6A47-1518-4327-BE69-ADF091C71FA0}" destId="{EA417FB0-DC20-4AF6-94DF-A8A43B361666}" srcOrd="0" destOrd="0" parTransId="{AF982158-D490-404A-9D1B-15472DA26D0F}" sibTransId="{918A109B-9C42-4506-83EB-8D582C0A52F9}"/>
    <dgm:cxn modelId="{EE3E62F0-E5B1-4AC0-852D-E8704577C0B0}" type="presOf" srcId="{6C5B6A47-1518-4327-BE69-ADF091C71FA0}" destId="{DFFA6681-7298-492F-83FF-59EC7FBE2BB4}" srcOrd="0" destOrd="0" presId="urn:microsoft.com/office/officeart/2005/8/layout/default"/>
    <dgm:cxn modelId="{DEE260FC-23F5-49AC-97E8-707C0364EAAC}" srcId="{6C5B6A47-1518-4327-BE69-ADF091C71FA0}" destId="{029F38C8-0A8D-4FA4-ACF6-1EA9BAC3FAB2}" srcOrd="4" destOrd="0" parTransId="{440BCE3C-A041-4962-8C19-9C96A7B47DE3}" sibTransId="{9C8547CF-B217-4D1C-B6DE-D1916D121EF5}"/>
    <dgm:cxn modelId="{42218533-5D5B-48BF-8812-894001FBE65A}" type="presParOf" srcId="{DFFA6681-7298-492F-83FF-59EC7FBE2BB4}" destId="{2F99EECC-204A-461E-A7C5-4C2CF3A54A57}" srcOrd="0" destOrd="0" presId="urn:microsoft.com/office/officeart/2005/8/layout/default"/>
    <dgm:cxn modelId="{005569BB-CFEC-4A4E-8DDA-FFE06F90C97D}" type="presParOf" srcId="{DFFA6681-7298-492F-83FF-59EC7FBE2BB4}" destId="{4E12BF61-6369-482D-B9C0-E31C465EE40E}" srcOrd="1" destOrd="0" presId="urn:microsoft.com/office/officeart/2005/8/layout/default"/>
    <dgm:cxn modelId="{F01A3E65-2D06-4894-A5BC-6FC8FB8329BF}" type="presParOf" srcId="{DFFA6681-7298-492F-83FF-59EC7FBE2BB4}" destId="{D9162190-7542-468B-AE84-9B2E3D286B66}" srcOrd="2" destOrd="0" presId="urn:microsoft.com/office/officeart/2005/8/layout/default"/>
    <dgm:cxn modelId="{8ABA877B-36AF-44B6-BB82-B42E36F9B91F}" type="presParOf" srcId="{DFFA6681-7298-492F-83FF-59EC7FBE2BB4}" destId="{6990108B-9BAC-4855-A5A5-9CCBF20C40E3}" srcOrd="3" destOrd="0" presId="urn:microsoft.com/office/officeart/2005/8/layout/default"/>
    <dgm:cxn modelId="{969C1B04-CE45-46D7-9D4D-DF92FF00F53B}" type="presParOf" srcId="{DFFA6681-7298-492F-83FF-59EC7FBE2BB4}" destId="{0420A722-D2B8-4761-8C3F-D9F775156FA4}" srcOrd="4" destOrd="0" presId="urn:microsoft.com/office/officeart/2005/8/layout/default"/>
    <dgm:cxn modelId="{E3FD1902-5A2E-40CD-A935-AF960A116A5D}" type="presParOf" srcId="{DFFA6681-7298-492F-83FF-59EC7FBE2BB4}" destId="{F5472F2D-745B-4F8F-BB73-FDF1926A9C09}" srcOrd="5" destOrd="0" presId="urn:microsoft.com/office/officeart/2005/8/layout/default"/>
    <dgm:cxn modelId="{C3EDD1CA-7F4D-46BF-BFB2-873DE23BFA11}" type="presParOf" srcId="{DFFA6681-7298-492F-83FF-59EC7FBE2BB4}" destId="{4A79BBA6-E3CD-4954-80D1-3BE939A9A0C4}" srcOrd="6" destOrd="0" presId="urn:microsoft.com/office/officeart/2005/8/layout/default"/>
    <dgm:cxn modelId="{A2BCE5E8-6E72-49FE-873E-63BB8CBFE0F3}" type="presParOf" srcId="{DFFA6681-7298-492F-83FF-59EC7FBE2BB4}" destId="{CDDE794C-EB9B-4E7C-8F26-03641B90E6C4}" srcOrd="7" destOrd="0" presId="urn:microsoft.com/office/officeart/2005/8/layout/default"/>
    <dgm:cxn modelId="{43D533F0-580D-45BF-9E80-B041746BC249}" type="presParOf" srcId="{DFFA6681-7298-492F-83FF-59EC7FBE2BB4}" destId="{A525BDA6-11C7-437F-B938-0B2CF337C834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A91B11-9F6F-429A-B94D-4AC15053D0ED}">
      <dsp:nvSpPr>
        <dsp:cNvPr id="0" name=""/>
        <dsp:cNvSpPr/>
      </dsp:nvSpPr>
      <dsp:spPr>
        <a:xfrm rot="5400000">
          <a:off x="5087461" y="-1849615"/>
          <a:ext cx="1390408" cy="544250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TW" sz="1900" kern="1200" dirty="0"/>
            <a:t>Around 40-50% of residents living in LTC homes die each year (Canadian Palliative Alliance, 2012)</a:t>
          </a:r>
          <a:endParaRPr lang="en-US" sz="1900" kern="1200" dirty="0"/>
        </a:p>
      </dsp:txBody>
      <dsp:txXfrm rot="-5400000">
        <a:off x="3061411" y="244309"/>
        <a:ext cx="5374634" cy="1254660"/>
      </dsp:txXfrm>
    </dsp:sp>
    <dsp:sp modelId="{466D5087-E999-4B16-9992-97E7CFCC9ED6}">
      <dsp:nvSpPr>
        <dsp:cNvPr id="0" name=""/>
        <dsp:cNvSpPr/>
      </dsp:nvSpPr>
      <dsp:spPr>
        <a:xfrm>
          <a:off x="0" y="2633"/>
          <a:ext cx="3061411" cy="17380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78105" rIns="156210" bIns="78105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 dirty="0"/>
            <a:t>Canada</a:t>
          </a:r>
        </a:p>
      </dsp:txBody>
      <dsp:txXfrm>
        <a:off x="84843" y="87476"/>
        <a:ext cx="2891725" cy="1568324"/>
      </dsp:txXfrm>
    </dsp:sp>
    <dsp:sp modelId="{EB0ABC96-BC13-43FC-8138-2B521018A7F3}">
      <dsp:nvSpPr>
        <dsp:cNvPr id="0" name=""/>
        <dsp:cNvSpPr/>
      </dsp:nvSpPr>
      <dsp:spPr>
        <a:xfrm rot="5400000">
          <a:off x="5087461" y="-24704"/>
          <a:ext cx="1390408" cy="544250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TW" sz="1900" kern="1200" dirty="0"/>
            <a:t>Approximately 24% of all deaths occur in LTC in Canada (</a:t>
          </a:r>
          <a:r>
            <a:rPr lang="en-US" altLang="zh-TW" sz="1900" kern="1200" dirty="0" err="1"/>
            <a:t>Menec</a:t>
          </a:r>
          <a:r>
            <a:rPr lang="en-US" altLang="zh-TW" sz="1900" kern="1200" dirty="0"/>
            <a:t> et al., 2012). Similar trends exist in UK, USA, </a:t>
          </a:r>
          <a:r>
            <a:rPr lang="en-US" altLang="zh-TW" sz="1900" kern="1200" dirty="0" err="1"/>
            <a:t>Astralia</a:t>
          </a:r>
          <a:r>
            <a:rPr lang="en-US" altLang="zh-TW" sz="1900" kern="1200" dirty="0"/>
            <a:t>. it is estimated that by 2020, this number will reach up to 39% (Fisher et al, 2000).</a:t>
          </a:r>
          <a:endParaRPr lang="en-US" sz="1900" kern="1200" dirty="0"/>
        </a:p>
      </dsp:txBody>
      <dsp:txXfrm rot="-5400000">
        <a:off x="3061411" y="2069220"/>
        <a:ext cx="5374634" cy="1254660"/>
      </dsp:txXfrm>
    </dsp:sp>
    <dsp:sp modelId="{086D5E83-4BC0-4774-BDAE-8591EA3FC5E7}">
      <dsp:nvSpPr>
        <dsp:cNvPr id="0" name=""/>
        <dsp:cNvSpPr/>
      </dsp:nvSpPr>
      <dsp:spPr>
        <a:xfrm>
          <a:off x="0" y="1827544"/>
          <a:ext cx="3061411" cy="17380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78105" rIns="156210" bIns="78105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 dirty="0"/>
            <a:t>Canada, UK, Australia</a:t>
          </a:r>
        </a:p>
      </dsp:txBody>
      <dsp:txXfrm>
        <a:off x="84843" y="1912387"/>
        <a:ext cx="2891725" cy="1568324"/>
      </dsp:txXfrm>
    </dsp:sp>
    <dsp:sp modelId="{DFC40D8C-3BD2-419C-9F33-5AD50B3F03F0}">
      <dsp:nvSpPr>
        <dsp:cNvPr id="0" name=""/>
        <dsp:cNvSpPr/>
      </dsp:nvSpPr>
      <dsp:spPr>
        <a:xfrm rot="5400000">
          <a:off x="5087461" y="1800206"/>
          <a:ext cx="1390408" cy="544250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TW" sz="1900" kern="1200" dirty="0"/>
            <a:t>30% of Medicare deaths in hospitals are recent transfers from LTC.</a:t>
          </a:r>
          <a:endParaRPr lang="en-US" sz="1900" kern="1200" dirty="0"/>
        </a:p>
      </dsp:txBody>
      <dsp:txXfrm rot="-5400000">
        <a:off x="3061411" y="3894130"/>
        <a:ext cx="5374634" cy="1254660"/>
      </dsp:txXfrm>
    </dsp:sp>
    <dsp:sp modelId="{838FA080-1C4F-4F6B-B5A3-AA28243AE2BE}">
      <dsp:nvSpPr>
        <dsp:cNvPr id="0" name=""/>
        <dsp:cNvSpPr/>
      </dsp:nvSpPr>
      <dsp:spPr>
        <a:xfrm>
          <a:off x="0" y="3655089"/>
          <a:ext cx="3061411" cy="17380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78105" rIns="156210" bIns="78105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 dirty="0"/>
            <a:t>USA</a:t>
          </a:r>
        </a:p>
      </dsp:txBody>
      <dsp:txXfrm>
        <a:off x="84843" y="3739932"/>
        <a:ext cx="2891725" cy="15683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6F37E2-9280-4C45-8271-AA4089C614B4}">
      <dsp:nvSpPr>
        <dsp:cNvPr id="0" name=""/>
        <dsp:cNvSpPr/>
      </dsp:nvSpPr>
      <dsp:spPr>
        <a:xfrm rot="5400000">
          <a:off x="-308692" y="310604"/>
          <a:ext cx="2057950" cy="144056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3800" kern="1200" dirty="0"/>
            <a:t>HK</a:t>
          </a:r>
          <a:endParaRPr lang="zh-TW" altLang="en-US" sz="3800" kern="1200" dirty="0"/>
        </a:p>
      </dsp:txBody>
      <dsp:txXfrm rot="-5400000">
        <a:off x="1" y="722195"/>
        <a:ext cx="1440565" cy="617385"/>
      </dsp:txXfrm>
    </dsp:sp>
    <dsp:sp modelId="{56F7BA50-B7F0-49BF-B612-6B2597CA6C56}">
      <dsp:nvSpPr>
        <dsp:cNvPr id="0" name=""/>
        <dsp:cNvSpPr/>
      </dsp:nvSpPr>
      <dsp:spPr>
        <a:xfrm rot="5400000">
          <a:off x="4363566" y="-2921090"/>
          <a:ext cx="1337667" cy="718367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TW" sz="2700" kern="1200" dirty="0"/>
            <a:t>35% of all deaths in HA hospital are RCHE residents</a:t>
          </a:r>
          <a:endParaRPr lang="zh-TW" altLang="en-US" sz="2700" kern="1200" dirty="0"/>
        </a:p>
      </dsp:txBody>
      <dsp:txXfrm rot="-5400000">
        <a:off x="1440565" y="67211"/>
        <a:ext cx="7118370" cy="1207067"/>
      </dsp:txXfrm>
    </dsp:sp>
    <dsp:sp modelId="{331F26E3-CD51-4597-B6EE-C8046AC73E22}">
      <dsp:nvSpPr>
        <dsp:cNvPr id="0" name=""/>
        <dsp:cNvSpPr/>
      </dsp:nvSpPr>
      <dsp:spPr>
        <a:xfrm rot="5400000">
          <a:off x="-308692" y="2178398"/>
          <a:ext cx="2057950" cy="144056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3800" kern="1200" dirty="0"/>
            <a:t>Taiwan</a:t>
          </a:r>
          <a:endParaRPr lang="zh-TW" altLang="en-US" sz="3800" kern="1200" dirty="0"/>
        </a:p>
      </dsp:txBody>
      <dsp:txXfrm rot="-5400000">
        <a:off x="1" y="2589989"/>
        <a:ext cx="1440565" cy="617385"/>
      </dsp:txXfrm>
    </dsp:sp>
    <dsp:sp modelId="{DD5179B2-2C1F-4AF1-880F-B588D1153ED9}">
      <dsp:nvSpPr>
        <dsp:cNvPr id="0" name=""/>
        <dsp:cNvSpPr/>
      </dsp:nvSpPr>
      <dsp:spPr>
        <a:xfrm rot="5400000">
          <a:off x="4363566" y="-1053295"/>
          <a:ext cx="1337667" cy="718367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TW" sz="2700" kern="1200" dirty="0"/>
            <a:t>around 15% of all deaths are either recent transfers from LTC or occur in LTC (2016, Social and Family Affairs Administration)</a:t>
          </a:r>
          <a:endParaRPr lang="zh-TW" altLang="en-US" sz="2700" kern="1200" dirty="0"/>
        </a:p>
      </dsp:txBody>
      <dsp:txXfrm rot="-5400000">
        <a:off x="1440565" y="1935006"/>
        <a:ext cx="7118370" cy="1207067"/>
      </dsp:txXfrm>
    </dsp:sp>
    <dsp:sp modelId="{D58F3A63-75A2-4215-888A-3436DF8A7696}">
      <dsp:nvSpPr>
        <dsp:cNvPr id="0" name=""/>
        <dsp:cNvSpPr/>
      </dsp:nvSpPr>
      <dsp:spPr>
        <a:xfrm rot="5400000">
          <a:off x="-308692" y="4046192"/>
          <a:ext cx="2057950" cy="144056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3800" kern="1200" dirty="0"/>
            <a:t>So…</a:t>
          </a:r>
          <a:endParaRPr lang="zh-TW" altLang="en-US" sz="3800" kern="1200" dirty="0"/>
        </a:p>
      </dsp:txBody>
      <dsp:txXfrm rot="-5400000">
        <a:off x="1" y="4457783"/>
        <a:ext cx="1440565" cy="617385"/>
      </dsp:txXfrm>
    </dsp:sp>
    <dsp:sp modelId="{CEBB9D79-4ECB-450D-ACB7-0C5441A908E3}">
      <dsp:nvSpPr>
        <dsp:cNvPr id="0" name=""/>
        <dsp:cNvSpPr/>
      </dsp:nvSpPr>
      <dsp:spPr>
        <a:xfrm rot="5400000">
          <a:off x="4363566" y="814498"/>
          <a:ext cx="1337667" cy="718367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TW" sz="2700" b="1" kern="1200" dirty="0">
              <a:solidFill>
                <a:srgbClr val="FF0000"/>
              </a:solidFill>
            </a:rPr>
            <a:t>LCT facilities are a major provider of end-of-life care for older adults</a:t>
          </a:r>
          <a:endParaRPr lang="zh-TW" altLang="en-US" sz="2700" b="1" kern="1200" dirty="0"/>
        </a:p>
      </dsp:txBody>
      <dsp:txXfrm rot="-5400000">
        <a:off x="1440565" y="3802799"/>
        <a:ext cx="7118370" cy="120706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6275CB-8991-4B9E-922C-AD4BA6186DE4}">
      <dsp:nvSpPr>
        <dsp:cNvPr id="0" name=""/>
        <dsp:cNvSpPr/>
      </dsp:nvSpPr>
      <dsp:spPr>
        <a:xfrm>
          <a:off x="-4594335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CE2B62-E1DC-4599-A476-61FC9BF95051}">
      <dsp:nvSpPr>
        <dsp:cNvPr id="0" name=""/>
        <dsp:cNvSpPr/>
      </dsp:nvSpPr>
      <dsp:spPr>
        <a:xfrm>
          <a:off x="460128" y="312440"/>
          <a:ext cx="5580684" cy="62520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6257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Physical discomfort of dying </a:t>
          </a:r>
        </a:p>
      </dsp:txBody>
      <dsp:txXfrm>
        <a:off x="460128" y="312440"/>
        <a:ext cx="5580684" cy="625205"/>
      </dsp:txXfrm>
    </dsp:sp>
    <dsp:sp modelId="{C03EB1C7-D28E-441C-B366-BB1915684760}">
      <dsp:nvSpPr>
        <dsp:cNvPr id="0" name=""/>
        <dsp:cNvSpPr/>
      </dsp:nvSpPr>
      <dsp:spPr>
        <a:xfrm>
          <a:off x="69375" y="234289"/>
          <a:ext cx="781507" cy="7815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1FE233-32E8-48F7-AF66-CCDAAA19E46C}">
      <dsp:nvSpPr>
        <dsp:cNvPr id="0" name=""/>
        <dsp:cNvSpPr/>
      </dsp:nvSpPr>
      <dsp:spPr>
        <a:xfrm>
          <a:off x="818573" y="1250411"/>
          <a:ext cx="5222240" cy="62520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6257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Negative psychosocial experiences</a:t>
          </a:r>
        </a:p>
      </dsp:txBody>
      <dsp:txXfrm>
        <a:off x="818573" y="1250411"/>
        <a:ext cx="5222240" cy="625205"/>
      </dsp:txXfrm>
    </dsp:sp>
    <dsp:sp modelId="{9ADCC98A-59B6-4D71-8C12-74229A4005D9}">
      <dsp:nvSpPr>
        <dsp:cNvPr id="0" name=""/>
        <dsp:cNvSpPr/>
      </dsp:nvSpPr>
      <dsp:spPr>
        <a:xfrm>
          <a:off x="427819" y="1172260"/>
          <a:ext cx="781507" cy="7815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1E0FC3-B428-425C-BE7C-B2B7D79EFC12}">
      <dsp:nvSpPr>
        <dsp:cNvPr id="0" name=""/>
        <dsp:cNvSpPr/>
      </dsp:nvSpPr>
      <dsp:spPr>
        <a:xfrm>
          <a:off x="818573" y="2188382"/>
          <a:ext cx="5222240" cy="62520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6257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Unmet support with spiritual needs</a:t>
          </a:r>
        </a:p>
      </dsp:txBody>
      <dsp:txXfrm>
        <a:off x="818573" y="2188382"/>
        <a:ext cx="5222240" cy="625205"/>
      </dsp:txXfrm>
    </dsp:sp>
    <dsp:sp modelId="{62352CEE-A257-4926-9287-4D7070818085}">
      <dsp:nvSpPr>
        <dsp:cNvPr id="0" name=""/>
        <dsp:cNvSpPr/>
      </dsp:nvSpPr>
      <dsp:spPr>
        <a:xfrm>
          <a:off x="427819" y="2110232"/>
          <a:ext cx="781507" cy="7815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2CF9DB-3281-465D-89F8-9B69F53C9470}">
      <dsp:nvSpPr>
        <dsp:cNvPr id="0" name=""/>
        <dsp:cNvSpPr/>
      </dsp:nvSpPr>
      <dsp:spPr>
        <a:xfrm>
          <a:off x="460128" y="3126353"/>
          <a:ext cx="5580684" cy="62520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6257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Inadequate care received and physical environment</a:t>
          </a:r>
        </a:p>
      </dsp:txBody>
      <dsp:txXfrm>
        <a:off x="460128" y="3126353"/>
        <a:ext cx="5580684" cy="625205"/>
      </dsp:txXfrm>
    </dsp:sp>
    <dsp:sp modelId="{CEEA8987-5D4D-44EA-9895-F268C8E44328}">
      <dsp:nvSpPr>
        <dsp:cNvPr id="0" name=""/>
        <dsp:cNvSpPr/>
      </dsp:nvSpPr>
      <dsp:spPr>
        <a:xfrm>
          <a:off x="69375" y="3048203"/>
          <a:ext cx="781507" cy="7815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99EECC-204A-461E-A7C5-4C2CF3A54A57}">
      <dsp:nvSpPr>
        <dsp:cNvPr id="0" name=""/>
        <dsp:cNvSpPr/>
      </dsp:nvSpPr>
      <dsp:spPr>
        <a:xfrm>
          <a:off x="0" y="582702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Symptom burden</a:t>
          </a:r>
        </a:p>
      </dsp:txBody>
      <dsp:txXfrm>
        <a:off x="0" y="582702"/>
        <a:ext cx="2571749" cy="1543050"/>
      </dsp:txXfrm>
    </dsp:sp>
    <dsp:sp modelId="{D9162190-7542-468B-AE84-9B2E3D286B66}">
      <dsp:nvSpPr>
        <dsp:cNvPr id="0" name=""/>
        <dsp:cNvSpPr/>
      </dsp:nvSpPr>
      <dsp:spPr>
        <a:xfrm>
          <a:off x="2828925" y="591343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EOL transitions</a:t>
          </a:r>
        </a:p>
      </dsp:txBody>
      <dsp:txXfrm>
        <a:off x="2828925" y="591343"/>
        <a:ext cx="2571749" cy="1543050"/>
      </dsp:txXfrm>
    </dsp:sp>
    <dsp:sp modelId="{0420A722-D2B8-4761-8C3F-D9F775156FA4}">
      <dsp:nvSpPr>
        <dsp:cNvPr id="0" name=""/>
        <dsp:cNvSpPr/>
      </dsp:nvSpPr>
      <dsp:spPr>
        <a:xfrm>
          <a:off x="5657849" y="591343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Goals of care discussion and advance directives</a:t>
          </a:r>
        </a:p>
      </dsp:txBody>
      <dsp:txXfrm>
        <a:off x="5657849" y="591343"/>
        <a:ext cx="2571749" cy="1543050"/>
      </dsp:txXfrm>
    </dsp:sp>
    <dsp:sp modelId="{4A79BBA6-E3CD-4954-80D1-3BE939A9A0C4}">
      <dsp:nvSpPr>
        <dsp:cNvPr id="0" name=""/>
        <dsp:cNvSpPr/>
      </dsp:nvSpPr>
      <dsp:spPr>
        <a:xfrm>
          <a:off x="1414462" y="2391569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NH-specific palliative care measures</a:t>
          </a:r>
        </a:p>
      </dsp:txBody>
      <dsp:txXfrm>
        <a:off x="1414462" y="2391569"/>
        <a:ext cx="2571749" cy="1543050"/>
      </dsp:txXfrm>
    </dsp:sp>
    <dsp:sp modelId="{A525BDA6-11C7-437F-B938-0B2CF337C834}">
      <dsp:nvSpPr>
        <dsp:cNvPr id="0" name=""/>
        <dsp:cNvSpPr/>
      </dsp:nvSpPr>
      <dsp:spPr>
        <a:xfrm>
          <a:off x="4243387" y="2391569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Tests of palliative care interventions in NHs</a:t>
          </a:r>
        </a:p>
      </dsp:txBody>
      <dsp:txXfrm>
        <a:off x="4243387" y="2391569"/>
        <a:ext cx="2571749" cy="15430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77B14D-BA7C-42BC-A269-8098EFF139C2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0964BF-0ED0-4381-8190-9E052A734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72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E2CECD-D4A6-4D57-B599-342980E33EA4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F3423-ACCE-4D8E-87F7-44A6AF2D0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128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hare.net/ROC-MOHW/longterm-care-20-in-taiwan-respond-to-an-aging-society" TargetMode="External"/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dependent.co.uk/life-style/health-and-families/health-news/home-is-not-always-the-best-place-to-die-says-end-of-life-care-expert-a6685386.html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F3423-ACCE-4D8E-87F7-44A6AF2D008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6092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431916712c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431916712c_0_7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dk1"/>
                </a:solidFill>
              </a:rPr>
              <a:t>Community Geriatric Assessment Team. (</a:t>
            </a:r>
            <a:r>
              <a:rPr lang="en-US" b="1" i="1" dirty="0">
                <a:solidFill>
                  <a:srgbClr val="6A6A6A"/>
                </a:solidFill>
              </a:rPr>
              <a:t>CGAT</a:t>
            </a:r>
            <a:r>
              <a:rPr lang="en-US" dirty="0">
                <a:solidFill>
                  <a:schemeClr val="dk1"/>
                </a:solidFill>
              </a:rPr>
              <a:t>). outreach service to frail elders living in RCHEs ...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010422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273355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372747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231854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4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705620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5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022821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/>
          <a:lstStyle/>
          <a:p>
            <a:fld id="{21F191F5-0015-4876-AF77-B5827FA93CF9}" type="slidenum">
              <a:rPr lang="en-HK" smtClean="0"/>
              <a:t>30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35293974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6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85835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43039fecdd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43039fecdd_0_29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 dirty="0">
                <a:solidFill>
                  <a:schemeClr val="hlink"/>
                </a:solidFill>
                <a:hlinkClick r:id="rId3"/>
              </a:rPr>
              <a:t>https://www.slideshare.net/ROC-MOHW/longterm-care-20-in-taiwan-respond-to-an-aging-society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663373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43039fecdd_0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Google Shape;310;g43039fecdd_0_98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332653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43039fecdd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43039fecdd_0_5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This study does not show HK, but as we know from </a:t>
            </a:r>
            <a:r>
              <a:rPr lang="en-US" dirty="0" err="1"/>
              <a:t>gov</a:t>
            </a:r>
            <a:r>
              <a:rPr lang="en-US" dirty="0"/>
              <a:t> statistics, more than 90% of deaths occur in hospitals.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0792147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34035" indent="-282321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29284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80998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32711" indent="-225857" defTabSz="9144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484425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36138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387852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39566" indent="-225857" defTabSz="91440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E5E9278E-B276-40AF-821B-3EA73A74D8F7}" type="slidenum">
              <a:rPr lang="en-AU" altLang="en-US" smtClean="0"/>
              <a:pPr eaLnBrk="1" hangingPunct="1">
                <a:spcBef>
                  <a:spcPct val="0"/>
                </a:spcBef>
                <a:defRPr/>
              </a:pPr>
              <a:t>39</a:t>
            </a:fld>
            <a:endParaRPr lang="en-AU" altLang="en-US"/>
          </a:p>
        </p:txBody>
      </p:sp>
      <p:sp>
        <p:nvSpPr>
          <p:cNvPr id="315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92125" y="304800"/>
            <a:ext cx="3865563" cy="2900363"/>
          </a:xfrm>
          <a:ln w="12700" cap="flat">
            <a:solidFill>
              <a:schemeClr val="tx1"/>
            </a:solidFill>
          </a:ln>
        </p:spPr>
      </p:sp>
      <p:sp>
        <p:nvSpPr>
          <p:cNvPr id="315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2823" y="3658543"/>
            <a:ext cx="5981377" cy="522155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769" tIns="47383" rIns="94769" bIns="47383"/>
          <a:lstStyle/>
          <a:p>
            <a:endParaRPr lang="en-US" altLang="en-US" sz="18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05116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43039fecdd_0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" name="Google Shape;361;g43039fecdd_0_111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108480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431916712c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431916712c_0_93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https://www.independent.co.uk/life-style/health-and-families/health-news/home-is-not-always-the-best-place-to-die-says-end-of-life-care-expert-a6685386.html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408231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374416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43224f36e8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43224f36e8_0_14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National website dedicated to 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-"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providing information support for people 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dealing with life-threatening illness and loss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-"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information for patients, families and 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health care providers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715006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431916712c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431916712c_0_17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084652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431916712c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431916712c_0_2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300710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431916712c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431916712c_0_12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38073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43039fecdd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43039fecdd_0_34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548185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116CE-5AC4-F740-9076-D315E1AFC2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099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1116CE-5AC4-F740-9076-D315E1AFC2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ounded Rectangle 3"/>
          <p:cNvSpPr/>
          <p:nvPr userDrawn="1"/>
        </p:nvSpPr>
        <p:spPr>
          <a:xfrm>
            <a:off x="1183081" y="133019"/>
            <a:ext cx="7859319" cy="1324338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3081" y="223688"/>
            <a:ext cx="7859319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1"/>
          </p:nvPr>
        </p:nvSpPr>
        <p:spPr>
          <a:xfrm>
            <a:off x="125413" y="1585913"/>
            <a:ext cx="8916987" cy="38528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46502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1116CE-5AC4-F740-9076-D315E1AFC2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ounded Rectangle 3"/>
          <p:cNvSpPr/>
          <p:nvPr userDrawn="1"/>
        </p:nvSpPr>
        <p:spPr>
          <a:xfrm>
            <a:off x="78377" y="1744557"/>
            <a:ext cx="8987245" cy="1960177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365760" y="3704734"/>
            <a:ext cx="7919499" cy="1121134"/>
            <a:chOff x="850790" y="4086970"/>
            <a:chExt cx="4522967" cy="1121134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850790" y="4086970"/>
              <a:ext cx="0" cy="112113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H="1">
              <a:off x="850790" y="5208104"/>
              <a:ext cx="452296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 userDrawn="1"/>
        </p:nvGrpSpPr>
        <p:grpSpPr>
          <a:xfrm>
            <a:off x="653144" y="4833819"/>
            <a:ext cx="5890591" cy="1121134"/>
            <a:chOff x="850790" y="4086970"/>
            <a:chExt cx="4522967" cy="1121134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850790" y="4086970"/>
              <a:ext cx="0" cy="112113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850790" y="5208104"/>
              <a:ext cx="452296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378" y="2153145"/>
            <a:ext cx="8987244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362463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1116CE-5AC4-F740-9076-D315E1AFC2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ounded Rectangle 3"/>
          <p:cNvSpPr/>
          <p:nvPr userDrawn="1"/>
        </p:nvSpPr>
        <p:spPr>
          <a:xfrm>
            <a:off x="78377" y="1744557"/>
            <a:ext cx="8987245" cy="3073933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rgbClr val="4A7EBB"/>
              </a:solidFill>
              <a:latin typeface="Britannic Bold" panose="020B0903060703020204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/>
          </p:nvPr>
        </p:nvSpPr>
        <p:spPr>
          <a:xfrm>
            <a:off x="77788" y="2125663"/>
            <a:ext cx="8988425" cy="23447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579413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1116CE-5AC4-F740-9076-D315E1AFC2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4"/>
          <p:cNvSpPr/>
          <p:nvPr userDrawn="1"/>
        </p:nvSpPr>
        <p:spPr>
          <a:xfrm rot="5400000" flipH="1">
            <a:off x="721428" y="900545"/>
            <a:ext cx="1635065" cy="2814098"/>
          </a:xfrm>
          <a:custGeom>
            <a:avLst/>
            <a:gdLst>
              <a:gd name="connsiteX0" fmla="*/ 0 w 3687418"/>
              <a:gd name="connsiteY0" fmla="*/ 0 h 2256182"/>
              <a:gd name="connsiteX1" fmla="*/ 3687418 w 3687418"/>
              <a:gd name="connsiteY1" fmla="*/ 0 h 2256182"/>
              <a:gd name="connsiteX2" fmla="*/ 3687418 w 3687418"/>
              <a:gd name="connsiteY2" fmla="*/ 2256182 h 2256182"/>
              <a:gd name="connsiteX3" fmla="*/ 0 w 3687418"/>
              <a:gd name="connsiteY3" fmla="*/ 2256182 h 2256182"/>
              <a:gd name="connsiteX4" fmla="*/ 0 w 3687418"/>
              <a:gd name="connsiteY4" fmla="*/ 0 h 2256182"/>
              <a:gd name="connsiteX0" fmla="*/ 0 w 3687418"/>
              <a:gd name="connsiteY0" fmla="*/ 0 h 2256182"/>
              <a:gd name="connsiteX1" fmla="*/ 3687418 w 3687418"/>
              <a:gd name="connsiteY1" fmla="*/ 0 h 2256182"/>
              <a:gd name="connsiteX2" fmla="*/ 3687418 w 3687418"/>
              <a:gd name="connsiteY2" fmla="*/ 2256182 h 2256182"/>
              <a:gd name="connsiteX3" fmla="*/ 0 w 3687418"/>
              <a:gd name="connsiteY3" fmla="*/ 2256182 h 2256182"/>
              <a:gd name="connsiteX4" fmla="*/ 91440 w 3687418"/>
              <a:gd name="connsiteY4" fmla="*/ 91440 h 2256182"/>
              <a:gd name="connsiteX0" fmla="*/ 0 w 3687418"/>
              <a:gd name="connsiteY0" fmla="*/ 0 h 2256182"/>
              <a:gd name="connsiteX1" fmla="*/ 3687418 w 3687418"/>
              <a:gd name="connsiteY1" fmla="*/ 0 h 2256182"/>
              <a:gd name="connsiteX2" fmla="*/ 3687418 w 3687418"/>
              <a:gd name="connsiteY2" fmla="*/ 2256182 h 2256182"/>
              <a:gd name="connsiteX3" fmla="*/ 0 w 3687418"/>
              <a:gd name="connsiteY3" fmla="*/ 2256182 h 2256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87418" h="2256182">
                <a:moveTo>
                  <a:pt x="0" y="0"/>
                </a:moveTo>
                <a:lnTo>
                  <a:pt x="3687418" y="0"/>
                </a:lnTo>
                <a:lnTo>
                  <a:pt x="3687418" y="2256182"/>
                </a:lnTo>
                <a:lnTo>
                  <a:pt x="0" y="2256182"/>
                </a:lnTo>
              </a:path>
            </a:pathLst>
          </a:custGeom>
          <a:solidFill>
            <a:srgbClr val="61D6FF"/>
          </a:solidFill>
          <a:ln w="571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31911" y="2026704"/>
            <a:ext cx="8746366" cy="3522219"/>
          </a:xfrm>
          <a:prstGeom prst="rect">
            <a:avLst/>
          </a:prstGeom>
          <a:solidFill>
            <a:srgbClr val="61D6FF"/>
          </a:solidFill>
          <a:ln w="57150">
            <a:solidFill>
              <a:srgbClr val="4A7EB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131763" y="2266950"/>
            <a:ext cx="8747125" cy="3000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982994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1116CE-5AC4-F740-9076-D315E1AFC2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ounded Rectangle 3"/>
          <p:cNvSpPr/>
          <p:nvPr userDrawn="1"/>
        </p:nvSpPr>
        <p:spPr>
          <a:xfrm>
            <a:off x="1189054" y="138334"/>
            <a:ext cx="7687156" cy="1351728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400" u="sng" dirty="0">
              <a:solidFill>
                <a:srgbClr val="4A7EBB"/>
              </a:solidFill>
              <a:latin typeface="Britannic Bold" panose="020B0903060703020204" pitchFamily="34" charset="0"/>
            </a:endParaRPr>
          </a:p>
        </p:txBody>
      </p:sp>
      <p:sp>
        <p:nvSpPr>
          <p:cNvPr id="9" name="Rectangle 4"/>
          <p:cNvSpPr/>
          <p:nvPr userDrawn="1"/>
        </p:nvSpPr>
        <p:spPr>
          <a:xfrm rot="5400000" flipH="1">
            <a:off x="1727841" y="2500966"/>
            <a:ext cx="585753" cy="3582684"/>
          </a:xfrm>
          <a:custGeom>
            <a:avLst/>
            <a:gdLst>
              <a:gd name="connsiteX0" fmla="*/ 0 w 3687418"/>
              <a:gd name="connsiteY0" fmla="*/ 0 h 2256182"/>
              <a:gd name="connsiteX1" fmla="*/ 3687418 w 3687418"/>
              <a:gd name="connsiteY1" fmla="*/ 0 h 2256182"/>
              <a:gd name="connsiteX2" fmla="*/ 3687418 w 3687418"/>
              <a:gd name="connsiteY2" fmla="*/ 2256182 h 2256182"/>
              <a:gd name="connsiteX3" fmla="*/ 0 w 3687418"/>
              <a:gd name="connsiteY3" fmla="*/ 2256182 h 2256182"/>
              <a:gd name="connsiteX4" fmla="*/ 0 w 3687418"/>
              <a:gd name="connsiteY4" fmla="*/ 0 h 2256182"/>
              <a:gd name="connsiteX0" fmla="*/ 0 w 3687418"/>
              <a:gd name="connsiteY0" fmla="*/ 0 h 2256182"/>
              <a:gd name="connsiteX1" fmla="*/ 3687418 w 3687418"/>
              <a:gd name="connsiteY1" fmla="*/ 0 h 2256182"/>
              <a:gd name="connsiteX2" fmla="*/ 3687418 w 3687418"/>
              <a:gd name="connsiteY2" fmla="*/ 2256182 h 2256182"/>
              <a:gd name="connsiteX3" fmla="*/ 0 w 3687418"/>
              <a:gd name="connsiteY3" fmla="*/ 2256182 h 2256182"/>
              <a:gd name="connsiteX4" fmla="*/ 91440 w 3687418"/>
              <a:gd name="connsiteY4" fmla="*/ 91440 h 2256182"/>
              <a:gd name="connsiteX0" fmla="*/ 0 w 3687418"/>
              <a:gd name="connsiteY0" fmla="*/ 0 h 2256182"/>
              <a:gd name="connsiteX1" fmla="*/ 3687418 w 3687418"/>
              <a:gd name="connsiteY1" fmla="*/ 0 h 2256182"/>
              <a:gd name="connsiteX2" fmla="*/ 3687418 w 3687418"/>
              <a:gd name="connsiteY2" fmla="*/ 2256182 h 2256182"/>
              <a:gd name="connsiteX3" fmla="*/ 0 w 3687418"/>
              <a:gd name="connsiteY3" fmla="*/ 2256182 h 2256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87418" h="2256182">
                <a:moveTo>
                  <a:pt x="0" y="0"/>
                </a:moveTo>
                <a:lnTo>
                  <a:pt x="3687418" y="0"/>
                </a:lnTo>
                <a:lnTo>
                  <a:pt x="3687418" y="2256182"/>
                </a:lnTo>
                <a:lnTo>
                  <a:pt x="0" y="2256182"/>
                </a:lnTo>
              </a:path>
            </a:pathLst>
          </a:custGeom>
          <a:solidFill>
            <a:srgbClr val="61D6FF"/>
          </a:solidFill>
          <a:ln w="38100">
            <a:solidFill>
              <a:schemeClr val="accent1">
                <a:shade val="95000"/>
                <a:satMod val="105000"/>
                <a:alpha val="99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Process 9"/>
          <p:cNvSpPr/>
          <p:nvPr userDrawn="1"/>
        </p:nvSpPr>
        <p:spPr>
          <a:xfrm>
            <a:off x="229377" y="4595033"/>
            <a:ext cx="6897816" cy="1788675"/>
          </a:xfrm>
          <a:prstGeom prst="flowChartProcess">
            <a:avLst/>
          </a:prstGeom>
          <a:solidFill>
            <a:srgbClr val="61D6FF">
              <a:alpha val="50000"/>
            </a:srgbClr>
          </a:solidFill>
          <a:ln w="38100">
            <a:solidFill>
              <a:srgbClr val="4A7EB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1189054" y="412842"/>
            <a:ext cx="7687156" cy="802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Britannic Bold" panose="020B0903060703020204" pitchFamily="34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1"/>
          </p:nvPr>
        </p:nvSpPr>
        <p:spPr>
          <a:xfrm>
            <a:off x="229378" y="1499911"/>
            <a:ext cx="8646832" cy="2337078"/>
          </a:xfrm>
        </p:spPr>
        <p:txBody>
          <a:bodyPr/>
          <a:lstStyle/>
          <a:p>
            <a:endParaRPr lang="en-US"/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2"/>
          </p:nvPr>
        </p:nvSpPr>
        <p:spPr>
          <a:xfrm>
            <a:off x="228600" y="4111625"/>
            <a:ext cx="3582988" cy="350838"/>
          </a:xfrm>
        </p:spPr>
        <p:txBody>
          <a:bodyPr>
            <a:noAutofit/>
          </a:bodyPr>
          <a:lstStyle>
            <a:lvl1pPr>
              <a:defRPr sz="1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/>
          </p:nvPr>
        </p:nvSpPr>
        <p:spPr>
          <a:xfrm>
            <a:off x="228600" y="4735513"/>
            <a:ext cx="6899275" cy="1539875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000"/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400"/>
            </a:lvl3pPr>
            <a:lvl4pPr marL="1371600" indent="0">
              <a:buFontTx/>
              <a:buNone/>
              <a:defRPr sz="1200"/>
            </a:lvl4pPr>
            <a:lvl5pPr marL="1828800" indent="0">
              <a:buFontTx/>
              <a:buNone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7146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1116CE-5AC4-F740-9076-D315E1AFC2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ounded Rectangle 3"/>
          <p:cNvSpPr/>
          <p:nvPr userDrawn="1"/>
        </p:nvSpPr>
        <p:spPr>
          <a:xfrm>
            <a:off x="1538725" y="393628"/>
            <a:ext cx="7340355" cy="1815882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 userDrawn="1"/>
        </p:nvSpPr>
        <p:spPr>
          <a:xfrm>
            <a:off x="316678" y="2340375"/>
            <a:ext cx="3200400" cy="192024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ounded Rectangle 6"/>
          <p:cNvSpPr/>
          <p:nvPr userDrawn="1"/>
        </p:nvSpPr>
        <p:spPr>
          <a:xfrm>
            <a:off x="3057971" y="4443681"/>
            <a:ext cx="3200400" cy="192024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ounded Rectangle 7"/>
          <p:cNvSpPr/>
          <p:nvPr userDrawn="1"/>
        </p:nvSpPr>
        <p:spPr>
          <a:xfrm>
            <a:off x="5732776" y="2358774"/>
            <a:ext cx="3200400" cy="192024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-166162" y="1454318"/>
            <a:ext cx="113659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>
                <a:solidFill>
                  <a:srgbClr val="61D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1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2757588" y="3534013"/>
            <a:ext cx="113659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>
                <a:solidFill>
                  <a:srgbClr val="61D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2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5208902" y="1488501"/>
            <a:ext cx="113659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>
                <a:solidFill>
                  <a:srgbClr val="61D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3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538725" y="875412"/>
            <a:ext cx="7340355" cy="80271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531813" y="2555875"/>
            <a:ext cx="2874962" cy="148431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3517077" y="4730495"/>
            <a:ext cx="2683767" cy="148431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5972124" y="2595180"/>
            <a:ext cx="2874962" cy="148431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96777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1116CE-5AC4-F740-9076-D315E1AFC210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501774" y="2210823"/>
            <a:ext cx="8442265" cy="1228892"/>
            <a:chOff x="850790" y="4086970"/>
            <a:chExt cx="4522967" cy="1121134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850790" y="4086970"/>
              <a:ext cx="0" cy="112113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flipH="1">
              <a:off x="850790" y="5208104"/>
              <a:ext cx="452296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ounded Rectangle 6"/>
          <p:cNvSpPr/>
          <p:nvPr userDrawn="1"/>
        </p:nvSpPr>
        <p:spPr>
          <a:xfrm>
            <a:off x="457200" y="853224"/>
            <a:ext cx="8486839" cy="1699718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582023" y="3455272"/>
            <a:ext cx="8155577" cy="1108165"/>
            <a:chOff x="850790" y="4086970"/>
            <a:chExt cx="4522967" cy="1121134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850790" y="4086970"/>
              <a:ext cx="0" cy="112113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850790" y="5208104"/>
              <a:ext cx="452296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 userDrawn="1"/>
        </p:nvGrpSpPr>
        <p:grpSpPr>
          <a:xfrm>
            <a:off x="833659" y="5562987"/>
            <a:ext cx="6078500" cy="862306"/>
            <a:chOff x="850790" y="4086970"/>
            <a:chExt cx="4522967" cy="1121134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850790" y="4086970"/>
              <a:ext cx="0" cy="112113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850790" y="5208104"/>
              <a:ext cx="452296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 userDrawn="1"/>
        </p:nvGrpSpPr>
        <p:grpSpPr>
          <a:xfrm>
            <a:off x="702131" y="4588087"/>
            <a:ext cx="7821386" cy="967553"/>
            <a:chOff x="850790" y="4086970"/>
            <a:chExt cx="4522967" cy="1121134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850790" y="4086970"/>
              <a:ext cx="0" cy="112113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>
              <a:off x="850790" y="5208104"/>
              <a:ext cx="452296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57200" y="1348874"/>
            <a:ext cx="8486839" cy="80271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542594" y="2746362"/>
            <a:ext cx="8442265" cy="4619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18"/>
          <p:cNvSpPr>
            <a:spLocks noGrp="1"/>
          </p:cNvSpPr>
          <p:nvPr>
            <p:ph type="body" sz="quarter" idx="12"/>
          </p:nvPr>
        </p:nvSpPr>
        <p:spPr>
          <a:xfrm>
            <a:off x="614679" y="3767535"/>
            <a:ext cx="8122921" cy="4619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723704" y="4812803"/>
            <a:ext cx="7953829" cy="4619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ext Placeholder 18"/>
          <p:cNvSpPr>
            <a:spLocks noGrp="1"/>
          </p:cNvSpPr>
          <p:nvPr>
            <p:ph type="body" sz="quarter" idx="14"/>
          </p:nvPr>
        </p:nvSpPr>
        <p:spPr>
          <a:xfrm>
            <a:off x="890810" y="5759902"/>
            <a:ext cx="6029513" cy="4619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474772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1116CE-5AC4-F740-9076-D315E1AFC210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-412323" y="1079539"/>
            <a:ext cx="4101184" cy="3939540"/>
            <a:chOff x="598115" y="-250823"/>
            <a:chExt cx="4286361" cy="4117417"/>
          </a:xfrm>
        </p:grpSpPr>
        <p:grpSp>
          <p:nvGrpSpPr>
            <p:cNvPr id="5" name="Group 4"/>
            <p:cNvGrpSpPr/>
            <p:nvPr/>
          </p:nvGrpSpPr>
          <p:grpSpPr>
            <a:xfrm>
              <a:off x="598115" y="-250823"/>
              <a:ext cx="4286361" cy="4117417"/>
              <a:chOff x="-15777" y="-262476"/>
              <a:chExt cx="4578171" cy="4397737"/>
            </a:xfrm>
          </p:grpSpPr>
          <p:sp>
            <p:nvSpPr>
              <p:cNvPr id="7" name="Rectangle 4"/>
              <p:cNvSpPr/>
              <p:nvPr/>
            </p:nvSpPr>
            <p:spPr>
              <a:xfrm>
                <a:off x="1259857" y="651045"/>
                <a:ext cx="3302537" cy="2463372"/>
              </a:xfrm>
              <a:custGeom>
                <a:avLst/>
                <a:gdLst>
                  <a:gd name="connsiteX0" fmla="*/ 0 w 3687418"/>
                  <a:gd name="connsiteY0" fmla="*/ 0 h 2256182"/>
                  <a:gd name="connsiteX1" fmla="*/ 3687418 w 3687418"/>
                  <a:gd name="connsiteY1" fmla="*/ 0 h 2256182"/>
                  <a:gd name="connsiteX2" fmla="*/ 3687418 w 3687418"/>
                  <a:gd name="connsiteY2" fmla="*/ 2256182 h 2256182"/>
                  <a:gd name="connsiteX3" fmla="*/ 0 w 3687418"/>
                  <a:gd name="connsiteY3" fmla="*/ 2256182 h 2256182"/>
                  <a:gd name="connsiteX4" fmla="*/ 0 w 3687418"/>
                  <a:gd name="connsiteY4" fmla="*/ 0 h 2256182"/>
                  <a:gd name="connsiteX0" fmla="*/ 0 w 3687418"/>
                  <a:gd name="connsiteY0" fmla="*/ 0 h 2256182"/>
                  <a:gd name="connsiteX1" fmla="*/ 3687418 w 3687418"/>
                  <a:gd name="connsiteY1" fmla="*/ 0 h 2256182"/>
                  <a:gd name="connsiteX2" fmla="*/ 3687418 w 3687418"/>
                  <a:gd name="connsiteY2" fmla="*/ 2256182 h 2256182"/>
                  <a:gd name="connsiteX3" fmla="*/ 0 w 3687418"/>
                  <a:gd name="connsiteY3" fmla="*/ 2256182 h 2256182"/>
                  <a:gd name="connsiteX4" fmla="*/ 91440 w 3687418"/>
                  <a:gd name="connsiteY4" fmla="*/ 91440 h 2256182"/>
                  <a:gd name="connsiteX0" fmla="*/ 0 w 3687418"/>
                  <a:gd name="connsiteY0" fmla="*/ 0 h 2256182"/>
                  <a:gd name="connsiteX1" fmla="*/ 3687418 w 3687418"/>
                  <a:gd name="connsiteY1" fmla="*/ 0 h 2256182"/>
                  <a:gd name="connsiteX2" fmla="*/ 3687418 w 3687418"/>
                  <a:gd name="connsiteY2" fmla="*/ 2256182 h 2256182"/>
                  <a:gd name="connsiteX3" fmla="*/ 0 w 3687418"/>
                  <a:gd name="connsiteY3" fmla="*/ 2256182 h 2256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87418" h="2256182">
                    <a:moveTo>
                      <a:pt x="0" y="0"/>
                    </a:moveTo>
                    <a:lnTo>
                      <a:pt x="3687418" y="0"/>
                    </a:lnTo>
                    <a:lnTo>
                      <a:pt x="3687418" y="2256182"/>
                    </a:lnTo>
                    <a:lnTo>
                      <a:pt x="0" y="2256182"/>
                    </a:lnTo>
                  </a:path>
                </a:pathLst>
              </a:custGeom>
              <a:solidFill>
                <a:srgbClr val="61D6FF"/>
              </a:solidFill>
              <a:ln w="57150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-15777" y="-262476"/>
                <a:ext cx="2196000" cy="43977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5000" dirty="0">
                    <a:solidFill>
                      <a:srgbClr val="00B0F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DINPro-Black" panose="02000503030000020004" pitchFamily="50" charset="0"/>
                    <a:cs typeface="Aharoni" panose="02010803020104030203" pitchFamily="2" charset="-79"/>
                  </a:rPr>
                  <a:t>1</a:t>
                </a:r>
                <a:endParaRPr lang="en-US" sz="25000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6" name="Rectangle 5"/>
            <p:cNvSpPr/>
            <p:nvPr/>
          </p:nvSpPr>
          <p:spPr>
            <a:xfrm>
              <a:off x="1906477" y="1166622"/>
              <a:ext cx="2787227" cy="4985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14300" lvl="0">
                <a:spcBef>
                  <a:spcPts val="1600"/>
                </a:spcBef>
                <a:buSzPts val="1800"/>
              </a:pPr>
              <a:endParaRPr lang="en-US" sz="2500" dirty="0">
                <a:solidFill>
                  <a:srgbClr val="4A7EBB"/>
                </a:solidFill>
                <a:sym typeface="Times New Roman"/>
              </a:endParaRPr>
            </a:p>
          </p:txBody>
        </p:sp>
      </p:grpSp>
      <p:grpSp>
        <p:nvGrpSpPr>
          <p:cNvPr id="9" name="Group 8"/>
          <p:cNvGrpSpPr/>
          <p:nvPr userDrawn="1"/>
        </p:nvGrpSpPr>
        <p:grpSpPr>
          <a:xfrm>
            <a:off x="2070908" y="3417482"/>
            <a:ext cx="4256369" cy="3939540"/>
            <a:chOff x="4311475" y="92186"/>
            <a:chExt cx="4448551" cy="4117417"/>
          </a:xfrm>
        </p:grpSpPr>
        <p:grpSp>
          <p:nvGrpSpPr>
            <p:cNvPr id="10" name="Group 9"/>
            <p:cNvGrpSpPr/>
            <p:nvPr/>
          </p:nvGrpSpPr>
          <p:grpSpPr>
            <a:xfrm>
              <a:off x="4311475" y="92186"/>
              <a:ext cx="4448551" cy="4117417"/>
              <a:chOff x="-272993" y="131385"/>
              <a:chExt cx="4751420" cy="4397738"/>
            </a:xfrm>
          </p:grpSpPr>
          <p:sp>
            <p:nvSpPr>
              <p:cNvPr id="12" name="Rectangle 4"/>
              <p:cNvSpPr/>
              <p:nvPr/>
            </p:nvSpPr>
            <p:spPr>
              <a:xfrm>
                <a:off x="547287" y="1022036"/>
                <a:ext cx="3931140" cy="2500024"/>
              </a:xfrm>
              <a:custGeom>
                <a:avLst/>
                <a:gdLst>
                  <a:gd name="connsiteX0" fmla="*/ 0 w 3687418"/>
                  <a:gd name="connsiteY0" fmla="*/ 0 h 2256182"/>
                  <a:gd name="connsiteX1" fmla="*/ 3687418 w 3687418"/>
                  <a:gd name="connsiteY1" fmla="*/ 0 h 2256182"/>
                  <a:gd name="connsiteX2" fmla="*/ 3687418 w 3687418"/>
                  <a:gd name="connsiteY2" fmla="*/ 2256182 h 2256182"/>
                  <a:gd name="connsiteX3" fmla="*/ 0 w 3687418"/>
                  <a:gd name="connsiteY3" fmla="*/ 2256182 h 2256182"/>
                  <a:gd name="connsiteX4" fmla="*/ 0 w 3687418"/>
                  <a:gd name="connsiteY4" fmla="*/ 0 h 2256182"/>
                  <a:gd name="connsiteX0" fmla="*/ 0 w 3687418"/>
                  <a:gd name="connsiteY0" fmla="*/ 0 h 2256182"/>
                  <a:gd name="connsiteX1" fmla="*/ 3687418 w 3687418"/>
                  <a:gd name="connsiteY1" fmla="*/ 0 h 2256182"/>
                  <a:gd name="connsiteX2" fmla="*/ 3687418 w 3687418"/>
                  <a:gd name="connsiteY2" fmla="*/ 2256182 h 2256182"/>
                  <a:gd name="connsiteX3" fmla="*/ 0 w 3687418"/>
                  <a:gd name="connsiteY3" fmla="*/ 2256182 h 2256182"/>
                  <a:gd name="connsiteX4" fmla="*/ 91440 w 3687418"/>
                  <a:gd name="connsiteY4" fmla="*/ 91440 h 2256182"/>
                  <a:gd name="connsiteX0" fmla="*/ 0 w 3687418"/>
                  <a:gd name="connsiteY0" fmla="*/ 0 h 2256182"/>
                  <a:gd name="connsiteX1" fmla="*/ 3687418 w 3687418"/>
                  <a:gd name="connsiteY1" fmla="*/ 0 h 2256182"/>
                  <a:gd name="connsiteX2" fmla="*/ 3687418 w 3687418"/>
                  <a:gd name="connsiteY2" fmla="*/ 2256182 h 2256182"/>
                  <a:gd name="connsiteX3" fmla="*/ 0 w 3687418"/>
                  <a:gd name="connsiteY3" fmla="*/ 2256182 h 2256182"/>
                  <a:gd name="connsiteX0" fmla="*/ 280853 w 3968271"/>
                  <a:gd name="connsiteY0" fmla="*/ 0 h 2256182"/>
                  <a:gd name="connsiteX1" fmla="*/ 3968271 w 3968271"/>
                  <a:gd name="connsiteY1" fmla="*/ 0 h 2256182"/>
                  <a:gd name="connsiteX2" fmla="*/ 3968271 w 3968271"/>
                  <a:gd name="connsiteY2" fmla="*/ 2256182 h 2256182"/>
                  <a:gd name="connsiteX3" fmla="*/ 280853 w 3968271"/>
                  <a:gd name="connsiteY3" fmla="*/ 2256182 h 2256182"/>
                  <a:gd name="connsiteX4" fmla="*/ 254412 w 3968271"/>
                  <a:gd name="connsiteY4" fmla="*/ 2239187 h 2256182"/>
                  <a:gd name="connsiteX0" fmla="*/ 569633 w 4257051"/>
                  <a:gd name="connsiteY0" fmla="*/ 0 h 2256182"/>
                  <a:gd name="connsiteX1" fmla="*/ 4257051 w 4257051"/>
                  <a:gd name="connsiteY1" fmla="*/ 0 h 2256182"/>
                  <a:gd name="connsiteX2" fmla="*/ 4257051 w 4257051"/>
                  <a:gd name="connsiteY2" fmla="*/ 2256182 h 2256182"/>
                  <a:gd name="connsiteX3" fmla="*/ 569633 w 4257051"/>
                  <a:gd name="connsiteY3" fmla="*/ 2256182 h 2256182"/>
                  <a:gd name="connsiteX4" fmla="*/ 0 w 4257051"/>
                  <a:gd name="connsiteY4" fmla="*/ 2024437 h 2256182"/>
                  <a:gd name="connsiteX0" fmla="*/ 847546 w 4257051"/>
                  <a:gd name="connsiteY0" fmla="*/ 25266 h 2256182"/>
                  <a:gd name="connsiteX1" fmla="*/ 4257051 w 4257051"/>
                  <a:gd name="connsiteY1" fmla="*/ 0 h 2256182"/>
                  <a:gd name="connsiteX2" fmla="*/ 4257051 w 4257051"/>
                  <a:gd name="connsiteY2" fmla="*/ 2256182 h 2256182"/>
                  <a:gd name="connsiteX3" fmla="*/ 569633 w 4257051"/>
                  <a:gd name="connsiteY3" fmla="*/ 2256182 h 2256182"/>
                  <a:gd name="connsiteX4" fmla="*/ 0 w 4257051"/>
                  <a:gd name="connsiteY4" fmla="*/ 2024437 h 2256182"/>
                  <a:gd name="connsiteX0" fmla="*/ 708590 w 4257051"/>
                  <a:gd name="connsiteY0" fmla="*/ 12633 h 2256182"/>
                  <a:gd name="connsiteX1" fmla="*/ 4257051 w 4257051"/>
                  <a:gd name="connsiteY1" fmla="*/ 0 h 2256182"/>
                  <a:gd name="connsiteX2" fmla="*/ 4257051 w 4257051"/>
                  <a:gd name="connsiteY2" fmla="*/ 2256182 h 2256182"/>
                  <a:gd name="connsiteX3" fmla="*/ 569633 w 4257051"/>
                  <a:gd name="connsiteY3" fmla="*/ 2256182 h 2256182"/>
                  <a:gd name="connsiteX4" fmla="*/ 0 w 4257051"/>
                  <a:gd name="connsiteY4" fmla="*/ 2024437 h 2256182"/>
                  <a:gd name="connsiteX0" fmla="*/ 809649 w 4257051"/>
                  <a:gd name="connsiteY0" fmla="*/ 1 h 2256182"/>
                  <a:gd name="connsiteX1" fmla="*/ 4257051 w 4257051"/>
                  <a:gd name="connsiteY1" fmla="*/ 0 h 2256182"/>
                  <a:gd name="connsiteX2" fmla="*/ 4257051 w 4257051"/>
                  <a:gd name="connsiteY2" fmla="*/ 2256182 h 2256182"/>
                  <a:gd name="connsiteX3" fmla="*/ 569633 w 4257051"/>
                  <a:gd name="connsiteY3" fmla="*/ 2256182 h 2256182"/>
                  <a:gd name="connsiteX4" fmla="*/ 0 w 4257051"/>
                  <a:gd name="connsiteY4" fmla="*/ 2024437 h 2256182"/>
                  <a:gd name="connsiteX0" fmla="*/ 809649 w 4257051"/>
                  <a:gd name="connsiteY0" fmla="*/ 1 h 2256182"/>
                  <a:gd name="connsiteX1" fmla="*/ 783209 w 4257051"/>
                  <a:gd name="connsiteY1" fmla="*/ 3260 h 2256182"/>
                  <a:gd name="connsiteX2" fmla="*/ 4257051 w 4257051"/>
                  <a:gd name="connsiteY2" fmla="*/ 0 h 2256182"/>
                  <a:gd name="connsiteX3" fmla="*/ 4257051 w 4257051"/>
                  <a:gd name="connsiteY3" fmla="*/ 2256182 h 2256182"/>
                  <a:gd name="connsiteX4" fmla="*/ 569633 w 4257051"/>
                  <a:gd name="connsiteY4" fmla="*/ 2256182 h 2256182"/>
                  <a:gd name="connsiteX5" fmla="*/ 0 w 4257051"/>
                  <a:gd name="connsiteY5" fmla="*/ 2024437 h 2256182"/>
                  <a:gd name="connsiteX0" fmla="*/ 809649 w 4257051"/>
                  <a:gd name="connsiteY0" fmla="*/ 19892 h 2276073"/>
                  <a:gd name="connsiteX1" fmla="*/ 1010088 w 4257051"/>
                  <a:gd name="connsiteY1" fmla="*/ 0 h 2276073"/>
                  <a:gd name="connsiteX2" fmla="*/ 4257051 w 4257051"/>
                  <a:gd name="connsiteY2" fmla="*/ 19891 h 2276073"/>
                  <a:gd name="connsiteX3" fmla="*/ 4257051 w 4257051"/>
                  <a:gd name="connsiteY3" fmla="*/ 2276073 h 2276073"/>
                  <a:gd name="connsiteX4" fmla="*/ 569633 w 4257051"/>
                  <a:gd name="connsiteY4" fmla="*/ 2276073 h 2276073"/>
                  <a:gd name="connsiteX5" fmla="*/ 0 w 4257051"/>
                  <a:gd name="connsiteY5" fmla="*/ 2044328 h 2276073"/>
                  <a:gd name="connsiteX0" fmla="*/ 638332 w 4257051"/>
                  <a:gd name="connsiteY0" fmla="*/ 126387 h 2276073"/>
                  <a:gd name="connsiteX1" fmla="*/ 1010088 w 4257051"/>
                  <a:gd name="connsiteY1" fmla="*/ 0 h 2276073"/>
                  <a:gd name="connsiteX2" fmla="*/ 4257051 w 4257051"/>
                  <a:gd name="connsiteY2" fmla="*/ 19891 h 2276073"/>
                  <a:gd name="connsiteX3" fmla="*/ 4257051 w 4257051"/>
                  <a:gd name="connsiteY3" fmla="*/ 2276073 h 2276073"/>
                  <a:gd name="connsiteX4" fmla="*/ 569633 w 4257051"/>
                  <a:gd name="connsiteY4" fmla="*/ 2276073 h 2276073"/>
                  <a:gd name="connsiteX5" fmla="*/ 0 w 4257051"/>
                  <a:gd name="connsiteY5" fmla="*/ 2044328 h 2276073"/>
                  <a:gd name="connsiteX0" fmla="*/ 638332 w 4257051"/>
                  <a:gd name="connsiteY0" fmla="*/ 131017 h 2280703"/>
                  <a:gd name="connsiteX1" fmla="*/ 598002 w 4257051"/>
                  <a:gd name="connsiteY1" fmla="*/ 0 h 2280703"/>
                  <a:gd name="connsiteX2" fmla="*/ 4257051 w 4257051"/>
                  <a:gd name="connsiteY2" fmla="*/ 24521 h 2280703"/>
                  <a:gd name="connsiteX3" fmla="*/ 4257051 w 4257051"/>
                  <a:gd name="connsiteY3" fmla="*/ 2280703 h 2280703"/>
                  <a:gd name="connsiteX4" fmla="*/ 569633 w 4257051"/>
                  <a:gd name="connsiteY4" fmla="*/ 2280703 h 2280703"/>
                  <a:gd name="connsiteX5" fmla="*/ 0 w 4257051"/>
                  <a:gd name="connsiteY5" fmla="*/ 2048958 h 2280703"/>
                  <a:gd name="connsiteX0" fmla="*/ 740196 w 4257051"/>
                  <a:gd name="connsiteY0" fmla="*/ 223620 h 2280703"/>
                  <a:gd name="connsiteX1" fmla="*/ 598002 w 4257051"/>
                  <a:gd name="connsiteY1" fmla="*/ 0 h 2280703"/>
                  <a:gd name="connsiteX2" fmla="*/ 4257051 w 4257051"/>
                  <a:gd name="connsiteY2" fmla="*/ 24521 h 2280703"/>
                  <a:gd name="connsiteX3" fmla="*/ 4257051 w 4257051"/>
                  <a:gd name="connsiteY3" fmla="*/ 2280703 h 2280703"/>
                  <a:gd name="connsiteX4" fmla="*/ 569633 w 4257051"/>
                  <a:gd name="connsiteY4" fmla="*/ 2280703 h 2280703"/>
                  <a:gd name="connsiteX5" fmla="*/ 0 w 4257051"/>
                  <a:gd name="connsiteY5" fmla="*/ 2048958 h 2280703"/>
                  <a:gd name="connsiteX0" fmla="*/ 786498 w 4257051"/>
                  <a:gd name="connsiteY0" fmla="*/ 256032 h 2280703"/>
                  <a:gd name="connsiteX1" fmla="*/ 598002 w 4257051"/>
                  <a:gd name="connsiteY1" fmla="*/ 0 h 2280703"/>
                  <a:gd name="connsiteX2" fmla="*/ 4257051 w 4257051"/>
                  <a:gd name="connsiteY2" fmla="*/ 24521 h 2280703"/>
                  <a:gd name="connsiteX3" fmla="*/ 4257051 w 4257051"/>
                  <a:gd name="connsiteY3" fmla="*/ 2280703 h 2280703"/>
                  <a:gd name="connsiteX4" fmla="*/ 569633 w 4257051"/>
                  <a:gd name="connsiteY4" fmla="*/ 2280703 h 2280703"/>
                  <a:gd name="connsiteX5" fmla="*/ 0 w 4257051"/>
                  <a:gd name="connsiteY5" fmla="*/ 2048958 h 2280703"/>
                  <a:gd name="connsiteX0" fmla="*/ 926649 w 4257051"/>
                  <a:gd name="connsiteY0" fmla="*/ 416946 h 2280703"/>
                  <a:gd name="connsiteX1" fmla="*/ 598002 w 4257051"/>
                  <a:gd name="connsiteY1" fmla="*/ 0 h 2280703"/>
                  <a:gd name="connsiteX2" fmla="*/ 4257051 w 4257051"/>
                  <a:gd name="connsiteY2" fmla="*/ 24521 h 2280703"/>
                  <a:gd name="connsiteX3" fmla="*/ 4257051 w 4257051"/>
                  <a:gd name="connsiteY3" fmla="*/ 2280703 h 2280703"/>
                  <a:gd name="connsiteX4" fmla="*/ 569633 w 4257051"/>
                  <a:gd name="connsiteY4" fmla="*/ 2280703 h 2280703"/>
                  <a:gd name="connsiteX5" fmla="*/ 0 w 4257051"/>
                  <a:gd name="connsiteY5" fmla="*/ 2048958 h 2280703"/>
                  <a:gd name="connsiteX0" fmla="*/ 968176 w 4257051"/>
                  <a:gd name="connsiteY0" fmla="*/ 479236 h 2280703"/>
                  <a:gd name="connsiteX1" fmla="*/ 598002 w 4257051"/>
                  <a:gd name="connsiteY1" fmla="*/ 0 h 2280703"/>
                  <a:gd name="connsiteX2" fmla="*/ 4257051 w 4257051"/>
                  <a:gd name="connsiteY2" fmla="*/ 24521 h 2280703"/>
                  <a:gd name="connsiteX3" fmla="*/ 4257051 w 4257051"/>
                  <a:gd name="connsiteY3" fmla="*/ 2280703 h 2280703"/>
                  <a:gd name="connsiteX4" fmla="*/ 569633 w 4257051"/>
                  <a:gd name="connsiteY4" fmla="*/ 2280703 h 2280703"/>
                  <a:gd name="connsiteX5" fmla="*/ 0 w 4257051"/>
                  <a:gd name="connsiteY5" fmla="*/ 2048958 h 2280703"/>
                  <a:gd name="connsiteX0" fmla="*/ 968176 w 4257051"/>
                  <a:gd name="connsiteY0" fmla="*/ 468855 h 2270322"/>
                  <a:gd name="connsiteX1" fmla="*/ 359224 w 4257051"/>
                  <a:gd name="connsiteY1" fmla="*/ 0 h 2270322"/>
                  <a:gd name="connsiteX2" fmla="*/ 4257051 w 4257051"/>
                  <a:gd name="connsiteY2" fmla="*/ 14140 h 2270322"/>
                  <a:gd name="connsiteX3" fmla="*/ 4257051 w 4257051"/>
                  <a:gd name="connsiteY3" fmla="*/ 2270322 h 2270322"/>
                  <a:gd name="connsiteX4" fmla="*/ 569633 w 4257051"/>
                  <a:gd name="connsiteY4" fmla="*/ 2270322 h 2270322"/>
                  <a:gd name="connsiteX5" fmla="*/ 0 w 4257051"/>
                  <a:gd name="connsiteY5" fmla="*/ 2038577 h 2270322"/>
                  <a:gd name="connsiteX0" fmla="*/ 968176 w 4257051"/>
                  <a:gd name="connsiteY0" fmla="*/ 454715 h 2256182"/>
                  <a:gd name="connsiteX1" fmla="*/ 348843 w 4257051"/>
                  <a:gd name="connsiteY1" fmla="*/ 1432 h 2256182"/>
                  <a:gd name="connsiteX2" fmla="*/ 4257051 w 4257051"/>
                  <a:gd name="connsiteY2" fmla="*/ 0 h 2256182"/>
                  <a:gd name="connsiteX3" fmla="*/ 4257051 w 4257051"/>
                  <a:gd name="connsiteY3" fmla="*/ 2256182 h 2256182"/>
                  <a:gd name="connsiteX4" fmla="*/ 569633 w 4257051"/>
                  <a:gd name="connsiteY4" fmla="*/ 2256182 h 2256182"/>
                  <a:gd name="connsiteX5" fmla="*/ 0 w 4257051"/>
                  <a:gd name="connsiteY5" fmla="*/ 2024437 h 2256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257051" h="2256182">
                    <a:moveTo>
                      <a:pt x="968176" y="454715"/>
                    </a:moveTo>
                    <a:lnTo>
                      <a:pt x="348843" y="1432"/>
                    </a:lnTo>
                    <a:lnTo>
                      <a:pt x="4257051" y="0"/>
                    </a:lnTo>
                    <a:lnTo>
                      <a:pt x="4257051" y="2256182"/>
                    </a:lnTo>
                    <a:lnTo>
                      <a:pt x="569633" y="2256182"/>
                    </a:lnTo>
                    <a:cubicBezTo>
                      <a:pt x="-49343" y="2253350"/>
                      <a:pt x="5509" y="2027978"/>
                      <a:pt x="0" y="2024437"/>
                    </a:cubicBezTo>
                  </a:path>
                </a:pathLst>
              </a:custGeom>
              <a:solidFill>
                <a:srgbClr val="61D6FF"/>
              </a:solidFill>
              <a:ln w="57150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-272993" y="131385"/>
                <a:ext cx="2196007" cy="43977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5000" dirty="0">
                    <a:solidFill>
                      <a:srgbClr val="00B0F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DINPro-Black" panose="02000503030000020004" pitchFamily="50" charset="0"/>
                    <a:cs typeface="Aharoni" panose="02010803020104030203" pitchFamily="2" charset="-79"/>
                  </a:rPr>
                  <a:t>2</a:t>
                </a:r>
                <a:endParaRPr lang="en-US" sz="25000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6337956" y="1183343"/>
              <a:ext cx="2213863" cy="4985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14300" lvl="0">
                <a:buSzPts val="1800"/>
              </a:pPr>
              <a:endParaRPr lang="en-US" sz="2500" dirty="0">
                <a:solidFill>
                  <a:srgbClr val="4A7EBB"/>
                </a:solidFill>
                <a:sym typeface="Times New Roman"/>
              </a:endParaRPr>
            </a:p>
          </p:txBody>
        </p:sp>
      </p:grpSp>
      <p:grpSp>
        <p:nvGrpSpPr>
          <p:cNvPr id="14" name="Group 13"/>
          <p:cNvGrpSpPr/>
          <p:nvPr userDrawn="1"/>
        </p:nvGrpSpPr>
        <p:grpSpPr>
          <a:xfrm>
            <a:off x="4556698" y="1031032"/>
            <a:ext cx="4329394" cy="3939540"/>
            <a:chOff x="436112" y="1935109"/>
            <a:chExt cx="4524875" cy="4117417"/>
          </a:xfrm>
        </p:grpSpPr>
        <p:grpSp>
          <p:nvGrpSpPr>
            <p:cNvPr id="15" name="Group 14"/>
            <p:cNvGrpSpPr/>
            <p:nvPr/>
          </p:nvGrpSpPr>
          <p:grpSpPr>
            <a:xfrm>
              <a:off x="436112" y="1935109"/>
              <a:ext cx="4524875" cy="4117417"/>
              <a:chOff x="-205679" y="-274251"/>
              <a:chExt cx="4832937" cy="4397738"/>
            </a:xfrm>
          </p:grpSpPr>
          <p:sp>
            <p:nvSpPr>
              <p:cNvPr id="17" name="Rectangle 4"/>
              <p:cNvSpPr/>
              <p:nvPr/>
            </p:nvSpPr>
            <p:spPr>
              <a:xfrm>
                <a:off x="1102820" y="693419"/>
                <a:ext cx="3524438" cy="2437201"/>
              </a:xfrm>
              <a:custGeom>
                <a:avLst/>
                <a:gdLst>
                  <a:gd name="connsiteX0" fmla="*/ 0 w 3687418"/>
                  <a:gd name="connsiteY0" fmla="*/ 0 h 2256182"/>
                  <a:gd name="connsiteX1" fmla="*/ 3687418 w 3687418"/>
                  <a:gd name="connsiteY1" fmla="*/ 0 h 2256182"/>
                  <a:gd name="connsiteX2" fmla="*/ 3687418 w 3687418"/>
                  <a:gd name="connsiteY2" fmla="*/ 2256182 h 2256182"/>
                  <a:gd name="connsiteX3" fmla="*/ 0 w 3687418"/>
                  <a:gd name="connsiteY3" fmla="*/ 2256182 h 2256182"/>
                  <a:gd name="connsiteX4" fmla="*/ 0 w 3687418"/>
                  <a:gd name="connsiteY4" fmla="*/ 0 h 2256182"/>
                  <a:gd name="connsiteX0" fmla="*/ 0 w 3687418"/>
                  <a:gd name="connsiteY0" fmla="*/ 0 h 2256182"/>
                  <a:gd name="connsiteX1" fmla="*/ 3687418 w 3687418"/>
                  <a:gd name="connsiteY1" fmla="*/ 0 h 2256182"/>
                  <a:gd name="connsiteX2" fmla="*/ 3687418 w 3687418"/>
                  <a:gd name="connsiteY2" fmla="*/ 2256182 h 2256182"/>
                  <a:gd name="connsiteX3" fmla="*/ 0 w 3687418"/>
                  <a:gd name="connsiteY3" fmla="*/ 2256182 h 2256182"/>
                  <a:gd name="connsiteX4" fmla="*/ 91440 w 3687418"/>
                  <a:gd name="connsiteY4" fmla="*/ 91440 h 2256182"/>
                  <a:gd name="connsiteX0" fmla="*/ 0 w 3687418"/>
                  <a:gd name="connsiteY0" fmla="*/ 0 h 2256182"/>
                  <a:gd name="connsiteX1" fmla="*/ 3687418 w 3687418"/>
                  <a:gd name="connsiteY1" fmla="*/ 0 h 2256182"/>
                  <a:gd name="connsiteX2" fmla="*/ 3687418 w 3687418"/>
                  <a:gd name="connsiteY2" fmla="*/ 2256182 h 2256182"/>
                  <a:gd name="connsiteX3" fmla="*/ 0 w 3687418"/>
                  <a:gd name="connsiteY3" fmla="*/ 2256182 h 2256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87418" h="2256182">
                    <a:moveTo>
                      <a:pt x="0" y="0"/>
                    </a:moveTo>
                    <a:lnTo>
                      <a:pt x="3687418" y="0"/>
                    </a:lnTo>
                    <a:lnTo>
                      <a:pt x="3687418" y="2256182"/>
                    </a:lnTo>
                    <a:lnTo>
                      <a:pt x="0" y="2256182"/>
                    </a:lnTo>
                  </a:path>
                </a:pathLst>
              </a:custGeom>
              <a:solidFill>
                <a:srgbClr val="61D6FF"/>
              </a:solidFill>
              <a:ln w="57150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-205679" y="-274251"/>
                <a:ext cx="2196007" cy="43977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5000" dirty="0">
                    <a:solidFill>
                      <a:srgbClr val="00B0F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DINPro-Black" panose="02000503030000020004" pitchFamily="50" charset="0"/>
                    <a:cs typeface="Aharoni" panose="02010803020104030203" pitchFamily="2" charset="-79"/>
                  </a:rPr>
                  <a:t>3</a:t>
                </a:r>
                <a:endParaRPr lang="en-US" sz="25000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2286636" y="3173416"/>
              <a:ext cx="2365331" cy="4985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14300" lvl="0">
                <a:spcBef>
                  <a:spcPts val="0"/>
                </a:spcBef>
                <a:spcAft>
                  <a:spcPts val="0"/>
                </a:spcAft>
                <a:buSzPts val="1800"/>
              </a:pPr>
              <a:endParaRPr lang="en-US" sz="2500" dirty="0">
                <a:solidFill>
                  <a:srgbClr val="4A7EBB"/>
                </a:solidFill>
                <a:sym typeface="Times New Roman"/>
              </a:endParaRPr>
            </a:p>
          </p:txBody>
        </p:sp>
      </p:grpSp>
      <p:grpSp>
        <p:nvGrpSpPr>
          <p:cNvPr id="19" name="Group 18"/>
          <p:cNvGrpSpPr/>
          <p:nvPr userDrawn="1"/>
        </p:nvGrpSpPr>
        <p:grpSpPr>
          <a:xfrm>
            <a:off x="1524086" y="480830"/>
            <a:ext cx="7526620" cy="1045400"/>
            <a:chOff x="1909065" y="4987141"/>
            <a:chExt cx="7526620" cy="1045400"/>
          </a:xfrm>
        </p:grpSpPr>
        <p:sp>
          <p:nvSpPr>
            <p:cNvPr id="20" name="Rectangle 19"/>
            <p:cNvSpPr/>
            <p:nvPr/>
          </p:nvSpPr>
          <p:spPr>
            <a:xfrm>
              <a:off x="1909065" y="4987141"/>
              <a:ext cx="7526620" cy="1045400"/>
            </a:xfrm>
            <a:prstGeom prst="rect">
              <a:avLst/>
            </a:prstGeom>
            <a:solidFill>
              <a:srgbClr val="61D6FF"/>
            </a:solidFill>
            <a:ln w="38100">
              <a:solidFill>
                <a:srgbClr val="4A7EBB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961319" y="5116438"/>
              <a:ext cx="743471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 algn="ctr"/>
              <a:endParaRPr lang="en-US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</a:endParaRPr>
            </a:p>
          </p:txBody>
        </p:sp>
      </p:grp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1536692" y="589332"/>
            <a:ext cx="7514013" cy="80271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948624" y="1917539"/>
            <a:ext cx="2666817" cy="1484313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endParaRPr lang="en-US" dirty="0"/>
          </a:p>
        </p:txBody>
      </p:sp>
      <p:sp>
        <p:nvSpPr>
          <p:cNvPr id="25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6327276" y="1967280"/>
            <a:ext cx="2480661" cy="1977806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endParaRPr lang="en-US" dirty="0"/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3983825" y="4299744"/>
            <a:ext cx="2251141" cy="1484313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2309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8422">
            <a:off x="195991" y="1221898"/>
            <a:ext cx="3064509" cy="2626722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1116CE-5AC4-F740-9076-D315E1AFC210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3510643" y="462006"/>
            <a:ext cx="2710543" cy="759892"/>
            <a:chOff x="3510643" y="462006"/>
            <a:chExt cx="2710543" cy="759892"/>
          </a:xfrm>
        </p:grpSpPr>
        <p:sp>
          <p:nvSpPr>
            <p:cNvPr id="6" name="Rectangle 5"/>
            <p:cNvSpPr/>
            <p:nvPr/>
          </p:nvSpPr>
          <p:spPr>
            <a:xfrm>
              <a:off x="3510643" y="462006"/>
              <a:ext cx="2710543" cy="759892"/>
            </a:xfrm>
            <a:prstGeom prst="rect">
              <a:avLst/>
            </a:prstGeom>
            <a:ln>
              <a:solidFill>
                <a:srgbClr val="46AAC5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803274" y="518787"/>
              <a:ext cx="21334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duotone>
              <a:prstClr val="black"/>
              <a:srgbClr val="D5F6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68" y="3901829"/>
            <a:ext cx="936283" cy="9362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416" y="5516773"/>
            <a:ext cx="936283" cy="93628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985" y="4666789"/>
            <a:ext cx="936283" cy="93628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8674">
            <a:off x="1689698" y="3487214"/>
            <a:ext cx="3107662" cy="238384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448">
            <a:off x="5072077" y="1387390"/>
            <a:ext cx="4097738" cy="3714768"/>
          </a:xfrm>
          <a:prstGeom prst="rect">
            <a:avLst/>
          </a:prstGeom>
        </p:spPr>
      </p:pic>
      <p:sp>
        <p:nvSpPr>
          <p:cNvPr id="18" name="Text Placeholder 17"/>
          <p:cNvSpPr>
            <a:spLocks noGrp="1"/>
          </p:cNvSpPr>
          <p:nvPr>
            <p:ph type="body" sz="quarter" idx="11"/>
          </p:nvPr>
        </p:nvSpPr>
        <p:spPr>
          <a:xfrm>
            <a:off x="304799" y="1563688"/>
            <a:ext cx="2735385" cy="145256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Rectangle 18"/>
          <p:cNvSpPr/>
          <p:nvPr userDrawn="1"/>
        </p:nvSpPr>
        <p:spPr>
          <a:xfrm>
            <a:off x="5338126" y="1761142"/>
            <a:ext cx="33760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Rectangle 19"/>
          <p:cNvSpPr/>
          <p:nvPr userDrawn="1"/>
        </p:nvSpPr>
        <p:spPr>
          <a:xfrm>
            <a:off x="1759205" y="3717163"/>
            <a:ext cx="27502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21308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1116CE-5AC4-F740-9076-D315E1AFC2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ounded Rectangle 3"/>
          <p:cNvSpPr/>
          <p:nvPr userDrawn="1"/>
        </p:nvSpPr>
        <p:spPr>
          <a:xfrm>
            <a:off x="0" y="1213503"/>
            <a:ext cx="4191976" cy="4686339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 userDrawn="1"/>
        </p:nvSpPr>
        <p:spPr>
          <a:xfrm>
            <a:off x="75421" y="1704618"/>
            <a:ext cx="2194560" cy="219456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0" lvl="0">
              <a:spcBef>
                <a:spcPts val="1600"/>
              </a:spcBef>
              <a:spcAft>
                <a:spcPts val="0"/>
              </a:spcAft>
              <a:buSzPts val="1600"/>
            </a:pPr>
            <a:endParaRPr lang="en-US" sz="1600" b="1" i="1" dirty="0">
              <a:solidFill>
                <a:schemeClr val="bg1"/>
              </a:solidFill>
              <a:sym typeface="Times New Roman"/>
            </a:endParaRPr>
          </a:p>
        </p:txBody>
      </p:sp>
      <p:sp>
        <p:nvSpPr>
          <p:cNvPr id="6" name="Oval 5"/>
          <p:cNvSpPr/>
          <p:nvPr userDrawn="1"/>
        </p:nvSpPr>
        <p:spPr>
          <a:xfrm>
            <a:off x="21789" y="3424805"/>
            <a:ext cx="2286000" cy="2286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0" lvl="0" algn="ctr">
              <a:spcBef>
                <a:spcPts val="1000"/>
              </a:spcBef>
              <a:buSzPts val="1600"/>
            </a:pPr>
            <a:endParaRPr lang="en-US" sz="1700" b="1" i="1" dirty="0">
              <a:solidFill>
                <a:schemeClr val="bg1"/>
              </a:solidFill>
              <a:sym typeface="Times New Roman"/>
            </a:endParaRPr>
          </a:p>
        </p:txBody>
      </p:sp>
      <p:sp>
        <p:nvSpPr>
          <p:cNvPr id="7" name="Oval 6"/>
          <p:cNvSpPr/>
          <p:nvPr userDrawn="1"/>
        </p:nvSpPr>
        <p:spPr>
          <a:xfrm>
            <a:off x="1870048" y="1704618"/>
            <a:ext cx="2286000" cy="2286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0" algn="ctr">
              <a:spcBef>
                <a:spcPts val="1600"/>
              </a:spcBef>
              <a:buSzPts val="1600"/>
            </a:pPr>
            <a:endParaRPr lang="en-US" sz="1700" b="1" i="1" dirty="0">
              <a:solidFill>
                <a:schemeClr val="bg1"/>
              </a:solidFill>
              <a:sym typeface="Times New Roman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196144" y="274708"/>
            <a:ext cx="7759848" cy="822960"/>
          </a:xfrm>
          <a:prstGeom prst="rect">
            <a:avLst/>
          </a:prstGeom>
          <a:solidFill>
            <a:srgbClr val="46AAC5"/>
          </a:solidFill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</a:pPr>
            <a:endParaRPr lang="en-US" sz="2400" b="1" dirty="0">
              <a:solidFill>
                <a:schemeClr val="bg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" name="Rounded Rectangle 8"/>
          <p:cNvSpPr/>
          <p:nvPr userDrawn="1"/>
        </p:nvSpPr>
        <p:spPr>
          <a:xfrm>
            <a:off x="4585370" y="2320834"/>
            <a:ext cx="2011680" cy="100584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127000" lvl="0">
              <a:spcBef>
                <a:spcPts val="1600"/>
              </a:spcBef>
              <a:buSzPts val="1600"/>
            </a:pPr>
            <a:endParaRPr lang="en-US" b="1" dirty="0">
              <a:solidFill>
                <a:srgbClr val="4A7EBB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" name="Rounded Rectangle 9"/>
          <p:cNvSpPr/>
          <p:nvPr userDrawn="1"/>
        </p:nvSpPr>
        <p:spPr>
          <a:xfrm>
            <a:off x="6768595" y="3453989"/>
            <a:ext cx="2011680" cy="100584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127000" lvl="0">
              <a:spcBef>
                <a:spcPts val="1000"/>
              </a:spcBef>
              <a:buSzPts val="1600"/>
            </a:pPr>
            <a:endParaRPr lang="en-US" sz="1700" b="1" dirty="0">
              <a:solidFill>
                <a:srgbClr val="4A7EBB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" name="Rounded Rectangle 10"/>
          <p:cNvSpPr/>
          <p:nvPr userDrawn="1"/>
        </p:nvSpPr>
        <p:spPr>
          <a:xfrm>
            <a:off x="6737796" y="2325508"/>
            <a:ext cx="2011680" cy="100584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127000" lvl="0">
              <a:spcBef>
                <a:spcPts val="1600"/>
              </a:spcBef>
              <a:buSzPts val="1600"/>
            </a:pPr>
            <a:endParaRPr lang="en-US" sz="1700" b="1" dirty="0">
              <a:solidFill>
                <a:srgbClr val="4A7EBB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" name="Rounded Rectangle 11"/>
          <p:cNvSpPr/>
          <p:nvPr userDrawn="1"/>
        </p:nvSpPr>
        <p:spPr>
          <a:xfrm>
            <a:off x="4616169" y="3464274"/>
            <a:ext cx="2011680" cy="100584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127000">
              <a:spcBef>
                <a:spcPts val="1600"/>
              </a:spcBef>
              <a:buSzPts val="1600"/>
            </a:pPr>
            <a:endParaRPr lang="en-US" sz="1700" b="1" dirty="0">
              <a:solidFill>
                <a:srgbClr val="4A7EBB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" name="Rounded Rectangle 12"/>
          <p:cNvSpPr/>
          <p:nvPr userDrawn="1"/>
        </p:nvSpPr>
        <p:spPr>
          <a:xfrm>
            <a:off x="5160076" y="4583385"/>
            <a:ext cx="3195499" cy="1136517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127000" lvl="0">
              <a:spcBef>
                <a:spcPts val="1600"/>
              </a:spcBef>
              <a:buSzPts val="1600"/>
            </a:pPr>
            <a:endParaRPr lang="en-US" sz="1700" b="1" dirty="0">
              <a:solidFill>
                <a:srgbClr val="4A7EBB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" name="Rounded Rectangle 13"/>
          <p:cNvSpPr/>
          <p:nvPr userDrawn="1"/>
        </p:nvSpPr>
        <p:spPr>
          <a:xfrm>
            <a:off x="4473469" y="1211956"/>
            <a:ext cx="4482523" cy="4632970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1832928" y="3400731"/>
            <a:ext cx="2359048" cy="2334147"/>
            <a:chOff x="4264616" y="4435821"/>
            <a:chExt cx="2231034" cy="2339463"/>
          </a:xfrm>
        </p:grpSpPr>
        <p:sp>
          <p:nvSpPr>
            <p:cNvPr id="16" name="Oval 15"/>
            <p:cNvSpPr/>
            <p:nvPr/>
          </p:nvSpPr>
          <p:spPr>
            <a:xfrm>
              <a:off x="4333700" y="4484077"/>
              <a:ext cx="2161950" cy="229120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27000" algn="ctr">
                <a:spcBef>
                  <a:spcPts val="1000"/>
                </a:spcBef>
                <a:buClr>
                  <a:srgbClr val="233A44"/>
                </a:buClr>
                <a:buSzPts val="1600"/>
              </a:pPr>
              <a:endParaRPr lang="en-US" sz="1700" b="1" i="1" dirty="0">
                <a:solidFill>
                  <a:schemeClr val="bg1"/>
                </a:solidFill>
                <a:sym typeface="Times New Roman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264616" y="4435821"/>
              <a:ext cx="174707" cy="13264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en-US" sz="8000" dirty="0">
                <a:solidFill>
                  <a:srgbClr val="95EE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8" name="Round Same Side Corner Rectangle 17"/>
          <p:cNvSpPr/>
          <p:nvPr userDrawn="1"/>
        </p:nvSpPr>
        <p:spPr>
          <a:xfrm flipV="1">
            <a:off x="816974" y="1211350"/>
            <a:ext cx="2609890" cy="1034680"/>
          </a:xfrm>
          <a:prstGeom prst="round2Same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ound Same Side Corner Rectangle 19"/>
          <p:cNvSpPr/>
          <p:nvPr userDrawn="1"/>
        </p:nvSpPr>
        <p:spPr>
          <a:xfrm flipV="1">
            <a:off x="5016592" y="1218497"/>
            <a:ext cx="3473233" cy="1034680"/>
          </a:xfrm>
          <a:prstGeom prst="round2Same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6144" y="480995"/>
            <a:ext cx="7759848" cy="36934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3" name="Content Placeholder 22"/>
          <p:cNvSpPr>
            <a:spLocks noGrp="1"/>
          </p:cNvSpPr>
          <p:nvPr>
            <p:ph sz="quarter" idx="11"/>
          </p:nvPr>
        </p:nvSpPr>
        <p:spPr>
          <a:xfrm>
            <a:off x="390525" y="2320925"/>
            <a:ext cx="1328738" cy="86042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4" name="Content Placeholder 22"/>
          <p:cNvSpPr>
            <a:spLocks noGrp="1"/>
          </p:cNvSpPr>
          <p:nvPr>
            <p:ph sz="quarter" idx="12"/>
          </p:nvPr>
        </p:nvSpPr>
        <p:spPr>
          <a:xfrm>
            <a:off x="2370790" y="2342894"/>
            <a:ext cx="1328738" cy="86042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5" name="Content Placeholder 22"/>
          <p:cNvSpPr>
            <a:spLocks noGrp="1"/>
          </p:cNvSpPr>
          <p:nvPr>
            <p:ph sz="quarter" idx="13"/>
          </p:nvPr>
        </p:nvSpPr>
        <p:spPr>
          <a:xfrm>
            <a:off x="428798" y="3742931"/>
            <a:ext cx="1328738" cy="86042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6" name="Content Placeholder 22"/>
          <p:cNvSpPr>
            <a:spLocks noGrp="1"/>
          </p:cNvSpPr>
          <p:nvPr>
            <p:ph sz="quarter" idx="14"/>
          </p:nvPr>
        </p:nvSpPr>
        <p:spPr>
          <a:xfrm>
            <a:off x="2361421" y="3707380"/>
            <a:ext cx="1328738" cy="86042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7" name="Content Placeholder 22"/>
          <p:cNvSpPr>
            <a:spLocks noGrp="1"/>
          </p:cNvSpPr>
          <p:nvPr>
            <p:ph sz="quarter" idx="15"/>
          </p:nvPr>
        </p:nvSpPr>
        <p:spPr>
          <a:xfrm>
            <a:off x="4584172" y="2408043"/>
            <a:ext cx="2012877" cy="86042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8" name="Content Placeholder 22"/>
          <p:cNvSpPr>
            <a:spLocks noGrp="1"/>
          </p:cNvSpPr>
          <p:nvPr>
            <p:ph sz="quarter" idx="16"/>
          </p:nvPr>
        </p:nvSpPr>
        <p:spPr>
          <a:xfrm>
            <a:off x="6728782" y="2403891"/>
            <a:ext cx="2020693" cy="86042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9" name="Content Placeholder 22"/>
          <p:cNvSpPr>
            <a:spLocks noGrp="1"/>
          </p:cNvSpPr>
          <p:nvPr>
            <p:ph sz="quarter" idx="17"/>
          </p:nvPr>
        </p:nvSpPr>
        <p:spPr>
          <a:xfrm>
            <a:off x="4634619" y="3560405"/>
            <a:ext cx="1993229" cy="86042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0" name="Content Placeholder 22"/>
          <p:cNvSpPr>
            <a:spLocks noGrp="1"/>
          </p:cNvSpPr>
          <p:nvPr>
            <p:ph sz="quarter" idx="18"/>
          </p:nvPr>
        </p:nvSpPr>
        <p:spPr>
          <a:xfrm>
            <a:off x="6758944" y="3572246"/>
            <a:ext cx="1990531" cy="86042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1" name="Content Placeholder 22"/>
          <p:cNvSpPr>
            <a:spLocks noGrp="1"/>
          </p:cNvSpPr>
          <p:nvPr>
            <p:ph sz="quarter" idx="19"/>
          </p:nvPr>
        </p:nvSpPr>
        <p:spPr>
          <a:xfrm>
            <a:off x="5160075" y="4734099"/>
            <a:ext cx="3195499" cy="86042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2" name="Content Placeholder 22"/>
          <p:cNvSpPr>
            <a:spLocks noGrp="1"/>
          </p:cNvSpPr>
          <p:nvPr>
            <p:ph sz="quarter" idx="20"/>
          </p:nvPr>
        </p:nvSpPr>
        <p:spPr>
          <a:xfrm>
            <a:off x="821934" y="1301325"/>
            <a:ext cx="2604929" cy="86042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3" name="Content Placeholder 22"/>
          <p:cNvSpPr>
            <a:spLocks noGrp="1"/>
          </p:cNvSpPr>
          <p:nvPr>
            <p:ph sz="quarter" idx="21"/>
          </p:nvPr>
        </p:nvSpPr>
        <p:spPr>
          <a:xfrm>
            <a:off x="5016592" y="1321069"/>
            <a:ext cx="3473233" cy="86042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9651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116CE-5AC4-F740-9076-D315E1AFC2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2737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1116CE-5AC4-F740-9076-D315E1AFC210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-306860" y="1454318"/>
            <a:ext cx="3408920" cy="2704886"/>
            <a:chOff x="-166162" y="1454318"/>
            <a:chExt cx="3408920" cy="2704886"/>
          </a:xfrm>
        </p:grpSpPr>
        <p:sp>
          <p:nvSpPr>
            <p:cNvPr id="7" name="Rounded Rectangle 6"/>
            <p:cNvSpPr/>
            <p:nvPr/>
          </p:nvSpPr>
          <p:spPr>
            <a:xfrm>
              <a:off x="316678" y="2330404"/>
              <a:ext cx="2926080" cy="18288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-166162" y="1454318"/>
              <a:ext cx="1136591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800" b="1" dirty="0">
                  <a:solidFill>
                    <a:srgbClr val="61D6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haroni" panose="02010803020104030203" pitchFamily="2" charset="-79"/>
                  <a:cs typeface="Aharoni" panose="02010803020104030203" pitchFamily="2" charset="-79"/>
                </a:rPr>
                <a:t>1</a:t>
              </a:r>
            </a:p>
          </p:txBody>
        </p:sp>
      </p:grpSp>
      <p:grpSp>
        <p:nvGrpSpPr>
          <p:cNvPr id="9" name="Group 8"/>
          <p:cNvGrpSpPr/>
          <p:nvPr userDrawn="1"/>
        </p:nvGrpSpPr>
        <p:grpSpPr>
          <a:xfrm>
            <a:off x="2746958" y="1435369"/>
            <a:ext cx="3328458" cy="2745110"/>
            <a:chOff x="-34548" y="3005342"/>
            <a:chExt cx="3328458" cy="2745110"/>
          </a:xfrm>
        </p:grpSpPr>
        <p:sp>
          <p:nvSpPr>
            <p:cNvPr id="10" name="Rounded Rectangle 9"/>
            <p:cNvSpPr/>
            <p:nvPr/>
          </p:nvSpPr>
          <p:spPr>
            <a:xfrm>
              <a:off x="367830" y="3921652"/>
              <a:ext cx="2926080" cy="18288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-34548" y="3005342"/>
              <a:ext cx="1136591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800" b="1" dirty="0">
                  <a:solidFill>
                    <a:srgbClr val="61D6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haroni" panose="02010803020104030203" pitchFamily="2" charset="-79"/>
                  <a:cs typeface="Aharoni" panose="02010803020104030203" pitchFamily="2" charset="-79"/>
                </a:rPr>
                <a:t>2</a:t>
              </a:r>
            </a:p>
          </p:txBody>
        </p:sp>
      </p:grpSp>
      <p:grpSp>
        <p:nvGrpSpPr>
          <p:cNvPr id="12" name="Group 11"/>
          <p:cNvGrpSpPr/>
          <p:nvPr userDrawn="1"/>
        </p:nvGrpSpPr>
        <p:grpSpPr>
          <a:xfrm>
            <a:off x="5628090" y="1467632"/>
            <a:ext cx="3449954" cy="2699073"/>
            <a:chOff x="5208902" y="1488501"/>
            <a:chExt cx="3449954" cy="2699073"/>
          </a:xfrm>
        </p:grpSpPr>
        <p:sp>
          <p:nvSpPr>
            <p:cNvPr id="13" name="Rounded Rectangle 12"/>
            <p:cNvSpPr/>
            <p:nvPr/>
          </p:nvSpPr>
          <p:spPr>
            <a:xfrm>
              <a:off x="5732776" y="2358774"/>
              <a:ext cx="2926080" cy="18288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208902" y="1488501"/>
              <a:ext cx="1136591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800" b="1" dirty="0">
                  <a:solidFill>
                    <a:srgbClr val="61D6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haroni" panose="02010803020104030203" pitchFamily="2" charset="-79"/>
                  <a:cs typeface="Aharoni" panose="02010803020104030203" pitchFamily="2" charset="-79"/>
                </a:rPr>
                <a:t>3</a:t>
              </a:r>
            </a:p>
          </p:txBody>
        </p:sp>
      </p:grpSp>
      <p:sp>
        <p:nvSpPr>
          <p:cNvPr id="15" name="Flowchart: Process 14"/>
          <p:cNvSpPr/>
          <p:nvPr userDrawn="1"/>
        </p:nvSpPr>
        <p:spPr>
          <a:xfrm>
            <a:off x="99788" y="4322648"/>
            <a:ext cx="7012212" cy="2014566"/>
          </a:xfrm>
          <a:prstGeom prst="flowChartProcess">
            <a:avLst/>
          </a:prstGeom>
          <a:solidFill>
            <a:srgbClr val="61D6FF"/>
          </a:solidFill>
          <a:ln w="38100">
            <a:solidFill>
              <a:srgbClr val="4A7EB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sz="1400" b="1" i="1" dirty="0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 userDrawn="1"/>
        </p:nvSpPr>
        <p:spPr>
          <a:xfrm>
            <a:off x="1538725" y="393628"/>
            <a:ext cx="7340355" cy="1815882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8724" y="659673"/>
            <a:ext cx="7340355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305611" y="2484546"/>
            <a:ext cx="2666817" cy="1484313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endParaRPr lang="en-US" dirty="0"/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3383560" y="2484546"/>
            <a:ext cx="2501425" cy="1484313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endParaRPr lang="en-US" dirty="0"/>
          </a:p>
        </p:txBody>
      </p:sp>
      <p:sp>
        <p:nvSpPr>
          <p:cNvPr id="19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371649" y="2518822"/>
            <a:ext cx="2666817" cy="1484313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endParaRPr lang="en-US" dirty="0"/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107102" y="4341597"/>
            <a:ext cx="7004898" cy="199484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0107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1116CE-5AC4-F740-9076-D315E1AFC210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01037" y="1351765"/>
            <a:ext cx="2389326" cy="2379953"/>
            <a:chOff x="210264" y="1543553"/>
            <a:chExt cx="2389326" cy="2379953"/>
          </a:xfrm>
        </p:grpSpPr>
        <p:grpSp>
          <p:nvGrpSpPr>
            <p:cNvPr id="5" name="Group 4"/>
            <p:cNvGrpSpPr/>
            <p:nvPr/>
          </p:nvGrpSpPr>
          <p:grpSpPr>
            <a:xfrm>
              <a:off x="210264" y="1543553"/>
              <a:ext cx="2389326" cy="2379953"/>
              <a:chOff x="132227" y="1611623"/>
              <a:chExt cx="2389326" cy="2379953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144113" y="1611623"/>
                <a:ext cx="2377440" cy="2377440"/>
              </a:xfrm>
              <a:prstGeom prst="rect">
                <a:avLst/>
              </a:prstGeom>
              <a:ln>
                <a:noFill/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Diamond 51"/>
              <p:cNvSpPr/>
              <p:nvPr/>
            </p:nvSpPr>
            <p:spPr>
              <a:xfrm>
                <a:off x="150782" y="2629480"/>
                <a:ext cx="658834" cy="1362096"/>
              </a:xfrm>
              <a:custGeom>
                <a:avLst/>
                <a:gdLst>
                  <a:gd name="connsiteX0" fmla="*/ 0 w 1317669"/>
                  <a:gd name="connsiteY0" fmla="*/ 681048 h 1362096"/>
                  <a:gd name="connsiteX1" fmla="*/ 658835 w 1317669"/>
                  <a:gd name="connsiteY1" fmla="*/ 0 h 1362096"/>
                  <a:gd name="connsiteX2" fmla="*/ 1317669 w 1317669"/>
                  <a:gd name="connsiteY2" fmla="*/ 681048 h 1362096"/>
                  <a:gd name="connsiteX3" fmla="*/ 658835 w 1317669"/>
                  <a:gd name="connsiteY3" fmla="*/ 1362096 h 1362096"/>
                  <a:gd name="connsiteX4" fmla="*/ 0 w 1317669"/>
                  <a:gd name="connsiteY4" fmla="*/ 681048 h 1362096"/>
                  <a:gd name="connsiteX0" fmla="*/ 0 w 658834"/>
                  <a:gd name="connsiteY0" fmla="*/ 1362096 h 1362096"/>
                  <a:gd name="connsiteX1" fmla="*/ 0 w 658834"/>
                  <a:gd name="connsiteY1" fmla="*/ 0 h 1362096"/>
                  <a:gd name="connsiteX2" fmla="*/ 658834 w 658834"/>
                  <a:gd name="connsiteY2" fmla="*/ 681048 h 1362096"/>
                  <a:gd name="connsiteX3" fmla="*/ 0 w 658834"/>
                  <a:gd name="connsiteY3" fmla="*/ 1362096 h 1362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8834" h="1362096">
                    <a:moveTo>
                      <a:pt x="0" y="1362096"/>
                    </a:moveTo>
                    <a:lnTo>
                      <a:pt x="0" y="0"/>
                    </a:lnTo>
                    <a:lnTo>
                      <a:pt x="658834" y="681048"/>
                    </a:lnTo>
                    <a:lnTo>
                      <a:pt x="0" y="1362096"/>
                    </a:lnTo>
                    <a:close/>
                  </a:path>
                </a:pathLst>
              </a:cu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32227" y="2939417"/>
                <a:ext cx="371155" cy="5660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</a:t>
                </a:r>
              </a:p>
            </p:txBody>
          </p:sp>
        </p:grpSp>
        <p:sp>
          <p:nvSpPr>
            <p:cNvPr id="6" name="Rectangle 5"/>
            <p:cNvSpPr/>
            <p:nvPr/>
          </p:nvSpPr>
          <p:spPr>
            <a:xfrm>
              <a:off x="228819" y="1713155"/>
              <a:ext cx="2370771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endPara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Times New Roman"/>
              </a:endParaRPr>
            </a:p>
          </p:txBody>
        </p:sp>
      </p:grpSp>
      <p:sp>
        <p:nvSpPr>
          <p:cNvPr id="10" name="Rounded Rectangle 9"/>
          <p:cNvSpPr/>
          <p:nvPr userDrawn="1"/>
        </p:nvSpPr>
        <p:spPr>
          <a:xfrm>
            <a:off x="1620034" y="502196"/>
            <a:ext cx="7428550" cy="766552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400" dirty="0">
              <a:solidFill>
                <a:schemeClr val="tx1"/>
              </a:solidFill>
              <a:latin typeface="Britannic Bold" panose="020B0903060703020204" pitchFamily="34" charset="0"/>
            </a:endParaRP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3129846" y="1290792"/>
            <a:ext cx="2377440" cy="2453265"/>
            <a:chOff x="3129846" y="1290792"/>
            <a:chExt cx="2377440" cy="2453265"/>
          </a:xfrm>
        </p:grpSpPr>
        <p:grpSp>
          <p:nvGrpSpPr>
            <p:cNvPr id="12" name="Group 11"/>
            <p:cNvGrpSpPr/>
            <p:nvPr/>
          </p:nvGrpSpPr>
          <p:grpSpPr>
            <a:xfrm>
              <a:off x="3129846" y="1362479"/>
              <a:ext cx="2377440" cy="2381578"/>
              <a:chOff x="3248615" y="1523086"/>
              <a:chExt cx="2377440" cy="2381578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3248615" y="1527224"/>
                <a:ext cx="2377440" cy="2377440"/>
              </a:xfrm>
              <a:prstGeom prst="rect">
                <a:avLst/>
              </a:prstGeom>
              <a:ln>
                <a:noFill/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iamond 18"/>
              <p:cNvSpPr/>
              <p:nvPr/>
            </p:nvSpPr>
            <p:spPr>
              <a:xfrm rot="5400000">
                <a:off x="4090857" y="1171455"/>
                <a:ext cx="658834" cy="1362096"/>
              </a:xfrm>
              <a:custGeom>
                <a:avLst/>
                <a:gdLst>
                  <a:gd name="connsiteX0" fmla="*/ 0 w 1317669"/>
                  <a:gd name="connsiteY0" fmla="*/ 681048 h 1362096"/>
                  <a:gd name="connsiteX1" fmla="*/ 658835 w 1317669"/>
                  <a:gd name="connsiteY1" fmla="*/ 0 h 1362096"/>
                  <a:gd name="connsiteX2" fmla="*/ 1317669 w 1317669"/>
                  <a:gd name="connsiteY2" fmla="*/ 681048 h 1362096"/>
                  <a:gd name="connsiteX3" fmla="*/ 658835 w 1317669"/>
                  <a:gd name="connsiteY3" fmla="*/ 1362096 h 1362096"/>
                  <a:gd name="connsiteX4" fmla="*/ 0 w 1317669"/>
                  <a:gd name="connsiteY4" fmla="*/ 681048 h 1362096"/>
                  <a:gd name="connsiteX0" fmla="*/ 0 w 658834"/>
                  <a:gd name="connsiteY0" fmla="*/ 1362096 h 1362096"/>
                  <a:gd name="connsiteX1" fmla="*/ 0 w 658834"/>
                  <a:gd name="connsiteY1" fmla="*/ 0 h 1362096"/>
                  <a:gd name="connsiteX2" fmla="*/ 658834 w 658834"/>
                  <a:gd name="connsiteY2" fmla="*/ 681048 h 1362096"/>
                  <a:gd name="connsiteX3" fmla="*/ 0 w 658834"/>
                  <a:gd name="connsiteY3" fmla="*/ 1362096 h 1362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8834" h="1362096">
                    <a:moveTo>
                      <a:pt x="0" y="1362096"/>
                    </a:moveTo>
                    <a:lnTo>
                      <a:pt x="0" y="0"/>
                    </a:lnTo>
                    <a:lnTo>
                      <a:pt x="658834" y="681048"/>
                    </a:lnTo>
                    <a:lnTo>
                      <a:pt x="0" y="1362096"/>
                    </a:lnTo>
                    <a:close/>
                  </a:path>
                </a:pathLst>
              </a:cu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3248615" y="2086449"/>
                <a:ext cx="2377440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14300" lvl="0" algn="ctr">
                  <a:spcBef>
                    <a:spcPts val="1000"/>
                  </a:spcBef>
                  <a:buClr>
                    <a:schemeClr val="dk1"/>
                  </a:buClr>
                  <a:buSzPts val="1800"/>
                </a:pPr>
                <a:endParaRPr lang="en-US" sz="2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Times New Roman"/>
                </a:endParaRPr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4115927" y="1290792"/>
              <a:ext cx="371155" cy="5660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</a:p>
          </p:txBody>
        </p:sp>
      </p:grpSp>
      <p:grpSp>
        <p:nvGrpSpPr>
          <p:cNvPr id="17" name="Group 16"/>
          <p:cNvGrpSpPr/>
          <p:nvPr userDrawn="1"/>
        </p:nvGrpSpPr>
        <p:grpSpPr>
          <a:xfrm>
            <a:off x="5782504" y="1342684"/>
            <a:ext cx="2430669" cy="2395064"/>
            <a:chOff x="6349819" y="1362103"/>
            <a:chExt cx="2430669" cy="2395064"/>
          </a:xfrm>
        </p:grpSpPr>
        <p:sp>
          <p:nvSpPr>
            <p:cNvPr id="18" name="Rectangle 17"/>
            <p:cNvSpPr/>
            <p:nvPr/>
          </p:nvSpPr>
          <p:spPr>
            <a:xfrm>
              <a:off x="6403048" y="1379727"/>
              <a:ext cx="2377440" cy="2377440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349819" y="1362103"/>
              <a:ext cx="1907779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14300" lvl="0">
                <a:spcBef>
                  <a:spcPts val="1000"/>
                </a:spcBef>
                <a:buClr>
                  <a:schemeClr val="dk1"/>
                </a:buClr>
                <a:buSzPts val="1800"/>
              </a:pPr>
              <a:endPara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Times New Roman"/>
              </a:endParaRPr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8121654" y="1362103"/>
              <a:ext cx="658834" cy="1362096"/>
              <a:chOff x="8030214" y="1385956"/>
              <a:chExt cx="658834" cy="1362096"/>
            </a:xfrm>
          </p:grpSpPr>
          <p:sp>
            <p:nvSpPr>
              <p:cNvPr id="21" name="Diamond 18"/>
              <p:cNvSpPr/>
              <p:nvPr/>
            </p:nvSpPr>
            <p:spPr>
              <a:xfrm rot="10800000">
                <a:off x="8030214" y="1385956"/>
                <a:ext cx="658834" cy="1362096"/>
              </a:xfrm>
              <a:custGeom>
                <a:avLst/>
                <a:gdLst>
                  <a:gd name="connsiteX0" fmla="*/ 0 w 1317669"/>
                  <a:gd name="connsiteY0" fmla="*/ 681048 h 1362096"/>
                  <a:gd name="connsiteX1" fmla="*/ 658835 w 1317669"/>
                  <a:gd name="connsiteY1" fmla="*/ 0 h 1362096"/>
                  <a:gd name="connsiteX2" fmla="*/ 1317669 w 1317669"/>
                  <a:gd name="connsiteY2" fmla="*/ 681048 h 1362096"/>
                  <a:gd name="connsiteX3" fmla="*/ 658835 w 1317669"/>
                  <a:gd name="connsiteY3" fmla="*/ 1362096 h 1362096"/>
                  <a:gd name="connsiteX4" fmla="*/ 0 w 1317669"/>
                  <a:gd name="connsiteY4" fmla="*/ 681048 h 1362096"/>
                  <a:gd name="connsiteX0" fmla="*/ 0 w 658834"/>
                  <a:gd name="connsiteY0" fmla="*/ 1362096 h 1362096"/>
                  <a:gd name="connsiteX1" fmla="*/ 0 w 658834"/>
                  <a:gd name="connsiteY1" fmla="*/ 0 h 1362096"/>
                  <a:gd name="connsiteX2" fmla="*/ 658834 w 658834"/>
                  <a:gd name="connsiteY2" fmla="*/ 681048 h 1362096"/>
                  <a:gd name="connsiteX3" fmla="*/ 0 w 658834"/>
                  <a:gd name="connsiteY3" fmla="*/ 1362096 h 1362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8834" h="1362096">
                    <a:moveTo>
                      <a:pt x="0" y="1362096"/>
                    </a:moveTo>
                    <a:lnTo>
                      <a:pt x="0" y="0"/>
                    </a:lnTo>
                    <a:lnTo>
                      <a:pt x="658834" y="681048"/>
                    </a:lnTo>
                    <a:lnTo>
                      <a:pt x="0" y="1362096"/>
                    </a:lnTo>
                    <a:close/>
                  </a:path>
                </a:pathLst>
              </a:cu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8294697" y="1706247"/>
                <a:ext cx="371155" cy="5660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3</a:t>
                </a:r>
              </a:p>
            </p:txBody>
          </p:sp>
        </p:grpSp>
      </p:grpSp>
      <p:grpSp>
        <p:nvGrpSpPr>
          <p:cNvPr id="23" name="Group 22"/>
          <p:cNvGrpSpPr/>
          <p:nvPr userDrawn="1"/>
        </p:nvGrpSpPr>
        <p:grpSpPr>
          <a:xfrm>
            <a:off x="113387" y="3887914"/>
            <a:ext cx="2216294" cy="2198545"/>
            <a:chOff x="102884" y="3834445"/>
            <a:chExt cx="2216294" cy="2198545"/>
          </a:xfrm>
        </p:grpSpPr>
        <p:grpSp>
          <p:nvGrpSpPr>
            <p:cNvPr id="24" name="Group 23"/>
            <p:cNvGrpSpPr/>
            <p:nvPr/>
          </p:nvGrpSpPr>
          <p:grpSpPr>
            <a:xfrm>
              <a:off x="102884" y="3834445"/>
              <a:ext cx="2212237" cy="2198545"/>
              <a:chOff x="126436" y="1607638"/>
              <a:chExt cx="2212237" cy="2198545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144113" y="1611623"/>
                <a:ext cx="2194560" cy="2194560"/>
              </a:xfrm>
              <a:prstGeom prst="rect">
                <a:avLst/>
              </a:prstGeom>
              <a:ln>
                <a:noFill/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iamond 51"/>
              <p:cNvSpPr/>
              <p:nvPr/>
            </p:nvSpPr>
            <p:spPr>
              <a:xfrm>
                <a:off x="140055" y="1607638"/>
                <a:ext cx="658834" cy="1362096"/>
              </a:xfrm>
              <a:custGeom>
                <a:avLst/>
                <a:gdLst>
                  <a:gd name="connsiteX0" fmla="*/ 0 w 1317669"/>
                  <a:gd name="connsiteY0" fmla="*/ 681048 h 1362096"/>
                  <a:gd name="connsiteX1" fmla="*/ 658835 w 1317669"/>
                  <a:gd name="connsiteY1" fmla="*/ 0 h 1362096"/>
                  <a:gd name="connsiteX2" fmla="*/ 1317669 w 1317669"/>
                  <a:gd name="connsiteY2" fmla="*/ 681048 h 1362096"/>
                  <a:gd name="connsiteX3" fmla="*/ 658835 w 1317669"/>
                  <a:gd name="connsiteY3" fmla="*/ 1362096 h 1362096"/>
                  <a:gd name="connsiteX4" fmla="*/ 0 w 1317669"/>
                  <a:gd name="connsiteY4" fmla="*/ 681048 h 1362096"/>
                  <a:gd name="connsiteX0" fmla="*/ 0 w 658834"/>
                  <a:gd name="connsiteY0" fmla="*/ 1362096 h 1362096"/>
                  <a:gd name="connsiteX1" fmla="*/ 0 w 658834"/>
                  <a:gd name="connsiteY1" fmla="*/ 0 h 1362096"/>
                  <a:gd name="connsiteX2" fmla="*/ 658834 w 658834"/>
                  <a:gd name="connsiteY2" fmla="*/ 681048 h 1362096"/>
                  <a:gd name="connsiteX3" fmla="*/ 0 w 658834"/>
                  <a:gd name="connsiteY3" fmla="*/ 1362096 h 1362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8834" h="1362096">
                    <a:moveTo>
                      <a:pt x="0" y="1362096"/>
                    </a:moveTo>
                    <a:lnTo>
                      <a:pt x="0" y="0"/>
                    </a:lnTo>
                    <a:lnTo>
                      <a:pt x="658834" y="681048"/>
                    </a:lnTo>
                    <a:lnTo>
                      <a:pt x="0" y="1362096"/>
                    </a:lnTo>
                    <a:close/>
                  </a:path>
                </a:pathLst>
              </a:cu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126436" y="1905685"/>
                <a:ext cx="37115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4</a:t>
                </a:r>
              </a:p>
            </p:txBody>
          </p:sp>
        </p:grpSp>
        <p:sp>
          <p:nvSpPr>
            <p:cNvPr id="25" name="Rectangle 24"/>
            <p:cNvSpPr/>
            <p:nvPr/>
          </p:nvSpPr>
          <p:spPr>
            <a:xfrm>
              <a:off x="745973" y="4027668"/>
              <a:ext cx="1573205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14300" lvl="0">
                <a:spcBef>
                  <a:spcPts val="1000"/>
                </a:spcBef>
                <a:buClr>
                  <a:schemeClr val="dk1"/>
                </a:buClr>
                <a:buSzPts val="1800"/>
              </a:pPr>
              <a:endPara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Times New Roman"/>
              </a:endParaRPr>
            </a:p>
          </p:txBody>
        </p:sp>
      </p:grpSp>
      <p:grpSp>
        <p:nvGrpSpPr>
          <p:cNvPr id="29" name="Group 28"/>
          <p:cNvGrpSpPr/>
          <p:nvPr userDrawn="1"/>
        </p:nvGrpSpPr>
        <p:grpSpPr>
          <a:xfrm>
            <a:off x="2531734" y="3884136"/>
            <a:ext cx="2215454" cy="2252131"/>
            <a:chOff x="2728399" y="3819882"/>
            <a:chExt cx="2215454" cy="2252131"/>
          </a:xfrm>
        </p:grpSpPr>
        <p:grpSp>
          <p:nvGrpSpPr>
            <p:cNvPr id="30" name="Group 29"/>
            <p:cNvGrpSpPr/>
            <p:nvPr/>
          </p:nvGrpSpPr>
          <p:grpSpPr>
            <a:xfrm>
              <a:off x="2749293" y="3819882"/>
              <a:ext cx="2194560" cy="2252131"/>
              <a:chOff x="144113" y="1611623"/>
              <a:chExt cx="2194560" cy="2252131"/>
            </a:xfrm>
          </p:grpSpPr>
          <p:sp>
            <p:nvSpPr>
              <p:cNvPr id="32" name="Rectangle 31"/>
              <p:cNvSpPr/>
              <p:nvPr/>
            </p:nvSpPr>
            <p:spPr>
              <a:xfrm>
                <a:off x="144113" y="1611623"/>
                <a:ext cx="2194560" cy="2194560"/>
              </a:xfrm>
              <a:prstGeom prst="rect">
                <a:avLst/>
              </a:prstGeom>
              <a:ln>
                <a:noFill/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iamond 51"/>
              <p:cNvSpPr/>
              <p:nvPr/>
            </p:nvSpPr>
            <p:spPr>
              <a:xfrm rot="16200000">
                <a:off x="871437" y="2780103"/>
                <a:ext cx="658834" cy="1362096"/>
              </a:xfrm>
              <a:custGeom>
                <a:avLst/>
                <a:gdLst>
                  <a:gd name="connsiteX0" fmla="*/ 0 w 1317669"/>
                  <a:gd name="connsiteY0" fmla="*/ 681048 h 1362096"/>
                  <a:gd name="connsiteX1" fmla="*/ 658835 w 1317669"/>
                  <a:gd name="connsiteY1" fmla="*/ 0 h 1362096"/>
                  <a:gd name="connsiteX2" fmla="*/ 1317669 w 1317669"/>
                  <a:gd name="connsiteY2" fmla="*/ 681048 h 1362096"/>
                  <a:gd name="connsiteX3" fmla="*/ 658835 w 1317669"/>
                  <a:gd name="connsiteY3" fmla="*/ 1362096 h 1362096"/>
                  <a:gd name="connsiteX4" fmla="*/ 0 w 1317669"/>
                  <a:gd name="connsiteY4" fmla="*/ 681048 h 1362096"/>
                  <a:gd name="connsiteX0" fmla="*/ 0 w 658834"/>
                  <a:gd name="connsiteY0" fmla="*/ 1362096 h 1362096"/>
                  <a:gd name="connsiteX1" fmla="*/ 0 w 658834"/>
                  <a:gd name="connsiteY1" fmla="*/ 0 h 1362096"/>
                  <a:gd name="connsiteX2" fmla="*/ 658834 w 658834"/>
                  <a:gd name="connsiteY2" fmla="*/ 681048 h 1362096"/>
                  <a:gd name="connsiteX3" fmla="*/ 0 w 658834"/>
                  <a:gd name="connsiteY3" fmla="*/ 1362096 h 1362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8834" h="1362096">
                    <a:moveTo>
                      <a:pt x="0" y="1362096"/>
                    </a:moveTo>
                    <a:lnTo>
                      <a:pt x="0" y="0"/>
                    </a:lnTo>
                    <a:lnTo>
                      <a:pt x="658834" y="681048"/>
                    </a:lnTo>
                    <a:lnTo>
                      <a:pt x="0" y="1362096"/>
                    </a:lnTo>
                    <a:close/>
                  </a:path>
                </a:pathLst>
              </a:cu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961158" y="3155868"/>
                <a:ext cx="37115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5</a:t>
                </a:r>
              </a:p>
            </p:txBody>
          </p:sp>
        </p:grpSp>
        <p:sp>
          <p:nvSpPr>
            <p:cNvPr id="31" name="Rectangle 30"/>
            <p:cNvSpPr/>
            <p:nvPr/>
          </p:nvSpPr>
          <p:spPr>
            <a:xfrm>
              <a:off x="2728399" y="3941219"/>
              <a:ext cx="2194560" cy="4154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14300" lvl="0" algn="ctr">
                <a:spcBef>
                  <a:spcPts val="1000"/>
                </a:spcBef>
                <a:buClr>
                  <a:schemeClr val="dk1"/>
                </a:buClr>
                <a:buSzPts val="1800"/>
              </a:pPr>
              <a:endParaRPr lang="en-US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Times New Roman"/>
              </a:endParaRPr>
            </a:p>
          </p:txBody>
        </p:sp>
      </p:grpSp>
      <p:grpSp>
        <p:nvGrpSpPr>
          <p:cNvPr id="35" name="Group 34"/>
          <p:cNvGrpSpPr/>
          <p:nvPr userDrawn="1"/>
        </p:nvGrpSpPr>
        <p:grpSpPr>
          <a:xfrm>
            <a:off x="4928033" y="3917159"/>
            <a:ext cx="2214080" cy="2194560"/>
            <a:chOff x="5426812" y="3822521"/>
            <a:chExt cx="2214080" cy="2194560"/>
          </a:xfrm>
        </p:grpSpPr>
        <p:grpSp>
          <p:nvGrpSpPr>
            <p:cNvPr id="36" name="Group 35"/>
            <p:cNvGrpSpPr/>
            <p:nvPr/>
          </p:nvGrpSpPr>
          <p:grpSpPr>
            <a:xfrm>
              <a:off x="5441382" y="3822521"/>
              <a:ext cx="2199510" cy="2194560"/>
              <a:chOff x="144113" y="1611623"/>
              <a:chExt cx="2199510" cy="2194560"/>
            </a:xfrm>
          </p:grpSpPr>
          <p:sp>
            <p:nvSpPr>
              <p:cNvPr id="38" name="Rectangle 37"/>
              <p:cNvSpPr/>
              <p:nvPr/>
            </p:nvSpPr>
            <p:spPr>
              <a:xfrm>
                <a:off x="144113" y="1611623"/>
                <a:ext cx="2194560" cy="2194560"/>
              </a:xfrm>
              <a:prstGeom prst="rect">
                <a:avLst/>
              </a:prstGeom>
              <a:ln>
                <a:noFill/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Diamond 51"/>
              <p:cNvSpPr/>
              <p:nvPr/>
            </p:nvSpPr>
            <p:spPr>
              <a:xfrm rot="10800000">
                <a:off x="1684789" y="2440617"/>
                <a:ext cx="658834" cy="1362096"/>
              </a:xfrm>
              <a:custGeom>
                <a:avLst/>
                <a:gdLst>
                  <a:gd name="connsiteX0" fmla="*/ 0 w 1317669"/>
                  <a:gd name="connsiteY0" fmla="*/ 681048 h 1362096"/>
                  <a:gd name="connsiteX1" fmla="*/ 658835 w 1317669"/>
                  <a:gd name="connsiteY1" fmla="*/ 0 h 1362096"/>
                  <a:gd name="connsiteX2" fmla="*/ 1317669 w 1317669"/>
                  <a:gd name="connsiteY2" fmla="*/ 681048 h 1362096"/>
                  <a:gd name="connsiteX3" fmla="*/ 658835 w 1317669"/>
                  <a:gd name="connsiteY3" fmla="*/ 1362096 h 1362096"/>
                  <a:gd name="connsiteX4" fmla="*/ 0 w 1317669"/>
                  <a:gd name="connsiteY4" fmla="*/ 681048 h 1362096"/>
                  <a:gd name="connsiteX0" fmla="*/ 0 w 658834"/>
                  <a:gd name="connsiteY0" fmla="*/ 1362096 h 1362096"/>
                  <a:gd name="connsiteX1" fmla="*/ 0 w 658834"/>
                  <a:gd name="connsiteY1" fmla="*/ 0 h 1362096"/>
                  <a:gd name="connsiteX2" fmla="*/ 658834 w 658834"/>
                  <a:gd name="connsiteY2" fmla="*/ 681048 h 1362096"/>
                  <a:gd name="connsiteX3" fmla="*/ 0 w 658834"/>
                  <a:gd name="connsiteY3" fmla="*/ 1362096 h 1362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8834" h="1362096">
                    <a:moveTo>
                      <a:pt x="0" y="1362096"/>
                    </a:moveTo>
                    <a:lnTo>
                      <a:pt x="0" y="0"/>
                    </a:lnTo>
                    <a:lnTo>
                      <a:pt x="658834" y="681048"/>
                    </a:lnTo>
                    <a:lnTo>
                      <a:pt x="0" y="1362096"/>
                    </a:lnTo>
                    <a:close/>
                  </a:path>
                </a:pathLst>
              </a:cu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883583" y="2818841"/>
                <a:ext cx="37115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6</a:t>
                </a:r>
              </a:p>
            </p:txBody>
          </p:sp>
        </p:grpSp>
        <p:sp>
          <p:nvSpPr>
            <p:cNvPr id="37" name="Rectangle 36"/>
            <p:cNvSpPr/>
            <p:nvPr/>
          </p:nvSpPr>
          <p:spPr>
            <a:xfrm>
              <a:off x="5426812" y="4037133"/>
              <a:ext cx="1737313" cy="4154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14300" lvl="0">
                <a:spcBef>
                  <a:spcPts val="1000"/>
                </a:spcBef>
                <a:buClr>
                  <a:schemeClr val="dk1"/>
                </a:buClr>
                <a:buSzPts val="1800"/>
              </a:pPr>
              <a:endParaRPr lang="en-US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Times New Roman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034" y="502196"/>
            <a:ext cx="7428550" cy="80271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1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298964" y="1408827"/>
            <a:ext cx="2391399" cy="2328921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endParaRPr lang="en-US" dirty="0"/>
          </a:p>
        </p:txBody>
      </p:sp>
      <p:sp>
        <p:nvSpPr>
          <p:cNvPr id="42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3108118" y="2278360"/>
            <a:ext cx="2402640" cy="1484313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endParaRPr lang="en-US" dirty="0"/>
          </a:p>
        </p:txBody>
      </p:sp>
      <p:sp>
        <p:nvSpPr>
          <p:cNvPr id="4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5847275" y="1377261"/>
            <a:ext cx="1793175" cy="238541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endParaRPr lang="en-US" dirty="0"/>
          </a:p>
        </p:txBody>
      </p:sp>
      <p:sp>
        <p:nvSpPr>
          <p:cNvPr id="4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726508" y="3917940"/>
            <a:ext cx="1609811" cy="2193779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endParaRPr lang="en-US" dirty="0"/>
          </a:p>
        </p:txBody>
      </p:sp>
      <p:sp>
        <p:nvSpPr>
          <p:cNvPr id="45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2549377" y="3902075"/>
            <a:ext cx="2197811" cy="1484313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endParaRPr lang="en-US" dirty="0"/>
          </a:p>
        </p:txBody>
      </p:sp>
      <p:sp>
        <p:nvSpPr>
          <p:cNvPr id="46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4950048" y="3918115"/>
            <a:ext cx="2187116" cy="1484313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9716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1116CE-5AC4-F740-9076-D315E1AFC210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4166" y="731399"/>
            <a:ext cx="8703188" cy="1158468"/>
            <a:chOff x="1480028" y="1100090"/>
            <a:chExt cx="9629184" cy="1688119"/>
          </a:xfrm>
        </p:grpSpPr>
        <p:grpSp>
          <p:nvGrpSpPr>
            <p:cNvPr id="5" name="Group 4"/>
            <p:cNvGrpSpPr/>
            <p:nvPr/>
          </p:nvGrpSpPr>
          <p:grpSpPr>
            <a:xfrm>
              <a:off x="1480028" y="1723921"/>
              <a:ext cx="9629184" cy="1064288"/>
              <a:chOff x="850787" y="4086970"/>
              <a:chExt cx="5039498" cy="1121134"/>
            </a:xfrm>
          </p:grpSpPr>
          <p:cxnSp>
            <p:nvCxnSpPr>
              <p:cNvPr id="7" name="Straight Connector 6"/>
              <p:cNvCxnSpPr/>
              <p:nvPr/>
            </p:nvCxnSpPr>
            <p:spPr>
              <a:xfrm>
                <a:off x="850790" y="4086970"/>
                <a:ext cx="0" cy="1121134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 flipH="1">
                <a:off x="850787" y="5188201"/>
                <a:ext cx="5039498" cy="19903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" name="Straight Connector 5"/>
            <p:cNvCxnSpPr/>
            <p:nvPr/>
          </p:nvCxnSpPr>
          <p:spPr>
            <a:xfrm flipV="1">
              <a:off x="1626809" y="1100090"/>
              <a:ext cx="939794" cy="81564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 userDrawn="1"/>
        </p:nvGrpSpPr>
        <p:grpSpPr>
          <a:xfrm>
            <a:off x="174481" y="954261"/>
            <a:ext cx="564825" cy="822960"/>
            <a:chOff x="153692" y="2479829"/>
            <a:chExt cx="608171" cy="1178634"/>
          </a:xfrm>
        </p:grpSpPr>
        <p:sp>
          <p:nvSpPr>
            <p:cNvPr id="10" name="Diamond 51"/>
            <p:cNvSpPr/>
            <p:nvPr/>
          </p:nvSpPr>
          <p:spPr>
            <a:xfrm>
              <a:off x="171119" y="2479829"/>
              <a:ext cx="590744" cy="1178634"/>
            </a:xfrm>
            <a:custGeom>
              <a:avLst/>
              <a:gdLst>
                <a:gd name="connsiteX0" fmla="*/ 0 w 1317669"/>
                <a:gd name="connsiteY0" fmla="*/ 681048 h 1362096"/>
                <a:gd name="connsiteX1" fmla="*/ 658835 w 1317669"/>
                <a:gd name="connsiteY1" fmla="*/ 0 h 1362096"/>
                <a:gd name="connsiteX2" fmla="*/ 1317669 w 1317669"/>
                <a:gd name="connsiteY2" fmla="*/ 681048 h 1362096"/>
                <a:gd name="connsiteX3" fmla="*/ 658835 w 1317669"/>
                <a:gd name="connsiteY3" fmla="*/ 1362096 h 1362096"/>
                <a:gd name="connsiteX4" fmla="*/ 0 w 1317669"/>
                <a:gd name="connsiteY4" fmla="*/ 681048 h 1362096"/>
                <a:gd name="connsiteX0" fmla="*/ 0 w 658834"/>
                <a:gd name="connsiteY0" fmla="*/ 1362096 h 1362096"/>
                <a:gd name="connsiteX1" fmla="*/ 0 w 658834"/>
                <a:gd name="connsiteY1" fmla="*/ 0 h 1362096"/>
                <a:gd name="connsiteX2" fmla="*/ 658834 w 658834"/>
                <a:gd name="connsiteY2" fmla="*/ 681048 h 1362096"/>
                <a:gd name="connsiteX3" fmla="*/ 0 w 658834"/>
                <a:gd name="connsiteY3" fmla="*/ 1362096 h 1362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834" h="1362096">
                  <a:moveTo>
                    <a:pt x="0" y="1362096"/>
                  </a:moveTo>
                  <a:lnTo>
                    <a:pt x="0" y="0"/>
                  </a:lnTo>
                  <a:lnTo>
                    <a:pt x="658834" y="681048"/>
                  </a:lnTo>
                  <a:lnTo>
                    <a:pt x="0" y="1362096"/>
                  </a:lnTo>
                  <a:close/>
                </a:path>
              </a:pathLst>
            </a:cu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53692" y="2615506"/>
              <a:ext cx="371155" cy="8457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</a:p>
          </p:txBody>
        </p:sp>
      </p:grpSp>
      <p:sp>
        <p:nvSpPr>
          <p:cNvPr id="15" name="Rounded Rectangle 14"/>
          <p:cNvSpPr/>
          <p:nvPr userDrawn="1"/>
        </p:nvSpPr>
        <p:spPr>
          <a:xfrm>
            <a:off x="1071007" y="68816"/>
            <a:ext cx="7983541" cy="793109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600" dirty="0">
              <a:solidFill>
                <a:schemeClr val="tx1"/>
              </a:solidFill>
              <a:latin typeface="Britannic Bold" panose="020B0903060703020204" pitchFamily="34" charset="0"/>
            </a:endParaRPr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190663" y="1876901"/>
            <a:ext cx="8601644" cy="908806"/>
            <a:chOff x="259554" y="3458623"/>
            <a:chExt cx="9414253" cy="994662"/>
          </a:xfrm>
        </p:grpSpPr>
        <p:grpSp>
          <p:nvGrpSpPr>
            <p:cNvPr id="20" name="Group 19"/>
            <p:cNvGrpSpPr/>
            <p:nvPr/>
          </p:nvGrpSpPr>
          <p:grpSpPr>
            <a:xfrm>
              <a:off x="293048" y="3653920"/>
              <a:ext cx="9380759" cy="799365"/>
              <a:chOff x="850788" y="4086970"/>
              <a:chExt cx="4909483" cy="1121134"/>
            </a:xfrm>
          </p:grpSpPr>
          <p:cxnSp>
            <p:nvCxnSpPr>
              <p:cNvPr id="24" name="Straight Connector 23"/>
              <p:cNvCxnSpPr/>
              <p:nvPr/>
            </p:nvCxnSpPr>
            <p:spPr>
              <a:xfrm>
                <a:off x="850790" y="4086970"/>
                <a:ext cx="0" cy="1121134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flipH="1">
                <a:off x="850788" y="5205611"/>
                <a:ext cx="4909483" cy="2493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Group 20"/>
            <p:cNvGrpSpPr/>
            <p:nvPr/>
          </p:nvGrpSpPr>
          <p:grpSpPr>
            <a:xfrm>
              <a:off x="259554" y="3458623"/>
              <a:ext cx="609328" cy="900706"/>
              <a:chOff x="162405" y="2479829"/>
              <a:chExt cx="599458" cy="1178633"/>
            </a:xfrm>
          </p:grpSpPr>
          <p:sp>
            <p:nvSpPr>
              <p:cNvPr id="22" name="Diamond 51"/>
              <p:cNvSpPr/>
              <p:nvPr/>
            </p:nvSpPr>
            <p:spPr>
              <a:xfrm>
                <a:off x="171119" y="2479829"/>
                <a:ext cx="590744" cy="1178633"/>
              </a:xfrm>
              <a:custGeom>
                <a:avLst/>
                <a:gdLst>
                  <a:gd name="connsiteX0" fmla="*/ 0 w 1317669"/>
                  <a:gd name="connsiteY0" fmla="*/ 681048 h 1362096"/>
                  <a:gd name="connsiteX1" fmla="*/ 658835 w 1317669"/>
                  <a:gd name="connsiteY1" fmla="*/ 0 h 1362096"/>
                  <a:gd name="connsiteX2" fmla="*/ 1317669 w 1317669"/>
                  <a:gd name="connsiteY2" fmla="*/ 681048 h 1362096"/>
                  <a:gd name="connsiteX3" fmla="*/ 658835 w 1317669"/>
                  <a:gd name="connsiteY3" fmla="*/ 1362096 h 1362096"/>
                  <a:gd name="connsiteX4" fmla="*/ 0 w 1317669"/>
                  <a:gd name="connsiteY4" fmla="*/ 681048 h 1362096"/>
                  <a:gd name="connsiteX0" fmla="*/ 0 w 658834"/>
                  <a:gd name="connsiteY0" fmla="*/ 1362096 h 1362096"/>
                  <a:gd name="connsiteX1" fmla="*/ 0 w 658834"/>
                  <a:gd name="connsiteY1" fmla="*/ 0 h 1362096"/>
                  <a:gd name="connsiteX2" fmla="*/ 658834 w 658834"/>
                  <a:gd name="connsiteY2" fmla="*/ 681048 h 1362096"/>
                  <a:gd name="connsiteX3" fmla="*/ 0 w 658834"/>
                  <a:gd name="connsiteY3" fmla="*/ 1362096 h 1362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8834" h="1362096">
                    <a:moveTo>
                      <a:pt x="0" y="1362096"/>
                    </a:moveTo>
                    <a:lnTo>
                      <a:pt x="0" y="0"/>
                    </a:lnTo>
                    <a:lnTo>
                      <a:pt x="658834" y="681048"/>
                    </a:lnTo>
                    <a:lnTo>
                      <a:pt x="0" y="1362096"/>
                    </a:lnTo>
                    <a:close/>
                  </a:path>
                </a:pathLst>
              </a:cu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162405" y="2615506"/>
                <a:ext cx="371155" cy="8457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</a:t>
                </a:r>
              </a:p>
            </p:txBody>
          </p:sp>
        </p:grpSp>
      </p:grpSp>
      <p:grpSp>
        <p:nvGrpSpPr>
          <p:cNvPr id="26" name="Group 25"/>
          <p:cNvGrpSpPr/>
          <p:nvPr userDrawn="1"/>
        </p:nvGrpSpPr>
        <p:grpSpPr>
          <a:xfrm>
            <a:off x="213177" y="2784083"/>
            <a:ext cx="8368115" cy="908806"/>
            <a:chOff x="259554" y="3458623"/>
            <a:chExt cx="9158661" cy="994662"/>
          </a:xfrm>
        </p:grpSpPr>
        <p:grpSp>
          <p:nvGrpSpPr>
            <p:cNvPr id="27" name="Group 26"/>
            <p:cNvGrpSpPr/>
            <p:nvPr/>
          </p:nvGrpSpPr>
          <p:grpSpPr>
            <a:xfrm>
              <a:off x="293048" y="3653920"/>
              <a:ext cx="9125167" cy="799365"/>
              <a:chOff x="850788" y="4086970"/>
              <a:chExt cx="4775717" cy="1121134"/>
            </a:xfrm>
          </p:grpSpPr>
          <p:cxnSp>
            <p:nvCxnSpPr>
              <p:cNvPr id="31" name="Straight Connector 30"/>
              <p:cNvCxnSpPr/>
              <p:nvPr/>
            </p:nvCxnSpPr>
            <p:spPr>
              <a:xfrm>
                <a:off x="850790" y="4086970"/>
                <a:ext cx="0" cy="1121134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 flipH="1">
                <a:off x="850788" y="5170385"/>
                <a:ext cx="4775717" cy="3771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" name="Group 27"/>
            <p:cNvGrpSpPr/>
            <p:nvPr/>
          </p:nvGrpSpPr>
          <p:grpSpPr>
            <a:xfrm>
              <a:off x="259554" y="3458623"/>
              <a:ext cx="609328" cy="900706"/>
              <a:chOff x="162405" y="2479829"/>
              <a:chExt cx="599458" cy="1178633"/>
            </a:xfrm>
          </p:grpSpPr>
          <p:sp>
            <p:nvSpPr>
              <p:cNvPr id="29" name="Diamond 51"/>
              <p:cNvSpPr/>
              <p:nvPr/>
            </p:nvSpPr>
            <p:spPr>
              <a:xfrm>
                <a:off x="171119" y="2479829"/>
                <a:ext cx="590744" cy="1178633"/>
              </a:xfrm>
              <a:custGeom>
                <a:avLst/>
                <a:gdLst>
                  <a:gd name="connsiteX0" fmla="*/ 0 w 1317669"/>
                  <a:gd name="connsiteY0" fmla="*/ 681048 h 1362096"/>
                  <a:gd name="connsiteX1" fmla="*/ 658835 w 1317669"/>
                  <a:gd name="connsiteY1" fmla="*/ 0 h 1362096"/>
                  <a:gd name="connsiteX2" fmla="*/ 1317669 w 1317669"/>
                  <a:gd name="connsiteY2" fmla="*/ 681048 h 1362096"/>
                  <a:gd name="connsiteX3" fmla="*/ 658835 w 1317669"/>
                  <a:gd name="connsiteY3" fmla="*/ 1362096 h 1362096"/>
                  <a:gd name="connsiteX4" fmla="*/ 0 w 1317669"/>
                  <a:gd name="connsiteY4" fmla="*/ 681048 h 1362096"/>
                  <a:gd name="connsiteX0" fmla="*/ 0 w 658834"/>
                  <a:gd name="connsiteY0" fmla="*/ 1362096 h 1362096"/>
                  <a:gd name="connsiteX1" fmla="*/ 0 w 658834"/>
                  <a:gd name="connsiteY1" fmla="*/ 0 h 1362096"/>
                  <a:gd name="connsiteX2" fmla="*/ 658834 w 658834"/>
                  <a:gd name="connsiteY2" fmla="*/ 681048 h 1362096"/>
                  <a:gd name="connsiteX3" fmla="*/ 0 w 658834"/>
                  <a:gd name="connsiteY3" fmla="*/ 1362096 h 1362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8834" h="1362096">
                    <a:moveTo>
                      <a:pt x="0" y="1362096"/>
                    </a:moveTo>
                    <a:lnTo>
                      <a:pt x="0" y="0"/>
                    </a:lnTo>
                    <a:lnTo>
                      <a:pt x="658834" y="681048"/>
                    </a:lnTo>
                    <a:lnTo>
                      <a:pt x="0" y="1362096"/>
                    </a:lnTo>
                    <a:close/>
                  </a:path>
                </a:pathLst>
              </a:cu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162405" y="2615506"/>
                <a:ext cx="371155" cy="9256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3</a:t>
                </a:r>
              </a:p>
            </p:txBody>
          </p:sp>
        </p:grpSp>
      </p:grpSp>
      <p:grpSp>
        <p:nvGrpSpPr>
          <p:cNvPr id="33" name="Group 32"/>
          <p:cNvGrpSpPr/>
          <p:nvPr userDrawn="1"/>
        </p:nvGrpSpPr>
        <p:grpSpPr>
          <a:xfrm>
            <a:off x="228478" y="3698437"/>
            <a:ext cx="8215289" cy="908806"/>
            <a:chOff x="259554" y="3458623"/>
            <a:chExt cx="8991398" cy="994662"/>
          </a:xfrm>
        </p:grpSpPr>
        <p:grpSp>
          <p:nvGrpSpPr>
            <p:cNvPr id="34" name="Group 33"/>
            <p:cNvGrpSpPr/>
            <p:nvPr/>
          </p:nvGrpSpPr>
          <p:grpSpPr>
            <a:xfrm>
              <a:off x="293050" y="3653920"/>
              <a:ext cx="8957902" cy="799365"/>
              <a:chOff x="850789" y="4086970"/>
              <a:chExt cx="4688178" cy="1121134"/>
            </a:xfrm>
          </p:grpSpPr>
          <p:cxnSp>
            <p:nvCxnSpPr>
              <p:cNvPr id="38" name="Straight Connector 37"/>
              <p:cNvCxnSpPr/>
              <p:nvPr/>
            </p:nvCxnSpPr>
            <p:spPr>
              <a:xfrm>
                <a:off x="850790" y="4086970"/>
                <a:ext cx="0" cy="1121134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 flipH="1">
                <a:off x="850789" y="5208104"/>
                <a:ext cx="4688178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oup 34"/>
            <p:cNvGrpSpPr/>
            <p:nvPr/>
          </p:nvGrpSpPr>
          <p:grpSpPr>
            <a:xfrm>
              <a:off x="259554" y="3458623"/>
              <a:ext cx="609328" cy="900706"/>
              <a:chOff x="162405" y="2479829"/>
              <a:chExt cx="599458" cy="1178633"/>
            </a:xfrm>
          </p:grpSpPr>
          <p:sp>
            <p:nvSpPr>
              <p:cNvPr id="36" name="Diamond 51"/>
              <p:cNvSpPr/>
              <p:nvPr/>
            </p:nvSpPr>
            <p:spPr>
              <a:xfrm>
                <a:off x="171119" y="2479829"/>
                <a:ext cx="590744" cy="1178633"/>
              </a:xfrm>
              <a:custGeom>
                <a:avLst/>
                <a:gdLst>
                  <a:gd name="connsiteX0" fmla="*/ 0 w 1317669"/>
                  <a:gd name="connsiteY0" fmla="*/ 681048 h 1362096"/>
                  <a:gd name="connsiteX1" fmla="*/ 658835 w 1317669"/>
                  <a:gd name="connsiteY1" fmla="*/ 0 h 1362096"/>
                  <a:gd name="connsiteX2" fmla="*/ 1317669 w 1317669"/>
                  <a:gd name="connsiteY2" fmla="*/ 681048 h 1362096"/>
                  <a:gd name="connsiteX3" fmla="*/ 658835 w 1317669"/>
                  <a:gd name="connsiteY3" fmla="*/ 1362096 h 1362096"/>
                  <a:gd name="connsiteX4" fmla="*/ 0 w 1317669"/>
                  <a:gd name="connsiteY4" fmla="*/ 681048 h 1362096"/>
                  <a:gd name="connsiteX0" fmla="*/ 0 w 658834"/>
                  <a:gd name="connsiteY0" fmla="*/ 1362096 h 1362096"/>
                  <a:gd name="connsiteX1" fmla="*/ 0 w 658834"/>
                  <a:gd name="connsiteY1" fmla="*/ 0 h 1362096"/>
                  <a:gd name="connsiteX2" fmla="*/ 658834 w 658834"/>
                  <a:gd name="connsiteY2" fmla="*/ 681048 h 1362096"/>
                  <a:gd name="connsiteX3" fmla="*/ 0 w 658834"/>
                  <a:gd name="connsiteY3" fmla="*/ 1362096 h 1362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8834" h="1362096">
                    <a:moveTo>
                      <a:pt x="0" y="1362096"/>
                    </a:moveTo>
                    <a:lnTo>
                      <a:pt x="0" y="0"/>
                    </a:lnTo>
                    <a:lnTo>
                      <a:pt x="658834" y="681048"/>
                    </a:lnTo>
                    <a:lnTo>
                      <a:pt x="0" y="1362096"/>
                    </a:lnTo>
                    <a:close/>
                  </a:path>
                </a:pathLst>
              </a:cu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162405" y="2615506"/>
                <a:ext cx="371155" cy="9256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4</a:t>
                </a:r>
              </a:p>
            </p:txBody>
          </p:sp>
        </p:grpSp>
      </p:grpSp>
      <p:grpSp>
        <p:nvGrpSpPr>
          <p:cNvPr id="40" name="Group 39"/>
          <p:cNvGrpSpPr/>
          <p:nvPr userDrawn="1"/>
        </p:nvGrpSpPr>
        <p:grpSpPr>
          <a:xfrm>
            <a:off x="260174" y="4610338"/>
            <a:ext cx="7977241" cy="908806"/>
            <a:chOff x="259554" y="3458623"/>
            <a:chExt cx="8730861" cy="994662"/>
          </a:xfrm>
        </p:grpSpPr>
        <p:grpSp>
          <p:nvGrpSpPr>
            <p:cNvPr id="41" name="Group 40"/>
            <p:cNvGrpSpPr/>
            <p:nvPr/>
          </p:nvGrpSpPr>
          <p:grpSpPr>
            <a:xfrm>
              <a:off x="293048" y="3653920"/>
              <a:ext cx="8697367" cy="799365"/>
              <a:chOff x="850788" y="4086970"/>
              <a:chExt cx="4551825" cy="1121134"/>
            </a:xfrm>
          </p:grpSpPr>
          <p:cxnSp>
            <p:nvCxnSpPr>
              <p:cNvPr id="45" name="Straight Connector 44"/>
              <p:cNvCxnSpPr/>
              <p:nvPr/>
            </p:nvCxnSpPr>
            <p:spPr>
              <a:xfrm>
                <a:off x="850790" y="4086970"/>
                <a:ext cx="0" cy="1121134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flipH="1">
                <a:off x="850788" y="5192536"/>
                <a:ext cx="4551825" cy="1556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2" name="Group 41"/>
            <p:cNvGrpSpPr/>
            <p:nvPr/>
          </p:nvGrpSpPr>
          <p:grpSpPr>
            <a:xfrm>
              <a:off x="259554" y="3458623"/>
              <a:ext cx="609328" cy="900706"/>
              <a:chOff x="162405" y="2479829"/>
              <a:chExt cx="599458" cy="1178633"/>
            </a:xfrm>
          </p:grpSpPr>
          <p:sp>
            <p:nvSpPr>
              <p:cNvPr id="43" name="Diamond 51"/>
              <p:cNvSpPr/>
              <p:nvPr/>
            </p:nvSpPr>
            <p:spPr>
              <a:xfrm>
                <a:off x="171119" y="2479829"/>
                <a:ext cx="590744" cy="1178633"/>
              </a:xfrm>
              <a:custGeom>
                <a:avLst/>
                <a:gdLst>
                  <a:gd name="connsiteX0" fmla="*/ 0 w 1317669"/>
                  <a:gd name="connsiteY0" fmla="*/ 681048 h 1362096"/>
                  <a:gd name="connsiteX1" fmla="*/ 658835 w 1317669"/>
                  <a:gd name="connsiteY1" fmla="*/ 0 h 1362096"/>
                  <a:gd name="connsiteX2" fmla="*/ 1317669 w 1317669"/>
                  <a:gd name="connsiteY2" fmla="*/ 681048 h 1362096"/>
                  <a:gd name="connsiteX3" fmla="*/ 658835 w 1317669"/>
                  <a:gd name="connsiteY3" fmla="*/ 1362096 h 1362096"/>
                  <a:gd name="connsiteX4" fmla="*/ 0 w 1317669"/>
                  <a:gd name="connsiteY4" fmla="*/ 681048 h 1362096"/>
                  <a:gd name="connsiteX0" fmla="*/ 0 w 658834"/>
                  <a:gd name="connsiteY0" fmla="*/ 1362096 h 1362096"/>
                  <a:gd name="connsiteX1" fmla="*/ 0 w 658834"/>
                  <a:gd name="connsiteY1" fmla="*/ 0 h 1362096"/>
                  <a:gd name="connsiteX2" fmla="*/ 658834 w 658834"/>
                  <a:gd name="connsiteY2" fmla="*/ 681048 h 1362096"/>
                  <a:gd name="connsiteX3" fmla="*/ 0 w 658834"/>
                  <a:gd name="connsiteY3" fmla="*/ 1362096 h 1362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8834" h="1362096">
                    <a:moveTo>
                      <a:pt x="0" y="1362096"/>
                    </a:moveTo>
                    <a:lnTo>
                      <a:pt x="0" y="0"/>
                    </a:lnTo>
                    <a:lnTo>
                      <a:pt x="658834" y="681048"/>
                    </a:lnTo>
                    <a:lnTo>
                      <a:pt x="0" y="1362096"/>
                    </a:lnTo>
                    <a:close/>
                  </a:path>
                </a:pathLst>
              </a:cu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162405" y="2615506"/>
                <a:ext cx="371155" cy="9256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5</a:t>
                </a:r>
              </a:p>
            </p:txBody>
          </p:sp>
        </p:grpSp>
      </p:grpSp>
      <p:grpSp>
        <p:nvGrpSpPr>
          <p:cNvPr id="47" name="Group 46"/>
          <p:cNvGrpSpPr/>
          <p:nvPr userDrawn="1"/>
        </p:nvGrpSpPr>
        <p:grpSpPr>
          <a:xfrm>
            <a:off x="284451" y="5509002"/>
            <a:ext cx="6635872" cy="908806"/>
            <a:chOff x="259554" y="3458623"/>
            <a:chExt cx="7262768" cy="994662"/>
          </a:xfrm>
        </p:grpSpPr>
        <p:grpSp>
          <p:nvGrpSpPr>
            <p:cNvPr id="48" name="Group 47"/>
            <p:cNvGrpSpPr/>
            <p:nvPr/>
          </p:nvGrpSpPr>
          <p:grpSpPr>
            <a:xfrm>
              <a:off x="293040" y="3653920"/>
              <a:ext cx="7229282" cy="799365"/>
              <a:chOff x="850784" y="4086970"/>
              <a:chExt cx="3783493" cy="1121134"/>
            </a:xfrm>
          </p:grpSpPr>
          <p:cxnSp>
            <p:nvCxnSpPr>
              <p:cNvPr id="52" name="Straight Connector 51"/>
              <p:cNvCxnSpPr/>
              <p:nvPr/>
            </p:nvCxnSpPr>
            <p:spPr>
              <a:xfrm>
                <a:off x="850790" y="4086970"/>
                <a:ext cx="0" cy="1121134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 flipH="1">
                <a:off x="850784" y="5208104"/>
                <a:ext cx="3783493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9" name="Group 48"/>
            <p:cNvGrpSpPr/>
            <p:nvPr/>
          </p:nvGrpSpPr>
          <p:grpSpPr>
            <a:xfrm>
              <a:off x="259554" y="3458623"/>
              <a:ext cx="609328" cy="900706"/>
              <a:chOff x="162405" y="2479829"/>
              <a:chExt cx="599458" cy="1178633"/>
            </a:xfrm>
          </p:grpSpPr>
          <p:sp>
            <p:nvSpPr>
              <p:cNvPr id="50" name="Diamond 51"/>
              <p:cNvSpPr/>
              <p:nvPr/>
            </p:nvSpPr>
            <p:spPr>
              <a:xfrm>
                <a:off x="171119" y="2479829"/>
                <a:ext cx="590744" cy="1178633"/>
              </a:xfrm>
              <a:custGeom>
                <a:avLst/>
                <a:gdLst>
                  <a:gd name="connsiteX0" fmla="*/ 0 w 1317669"/>
                  <a:gd name="connsiteY0" fmla="*/ 681048 h 1362096"/>
                  <a:gd name="connsiteX1" fmla="*/ 658835 w 1317669"/>
                  <a:gd name="connsiteY1" fmla="*/ 0 h 1362096"/>
                  <a:gd name="connsiteX2" fmla="*/ 1317669 w 1317669"/>
                  <a:gd name="connsiteY2" fmla="*/ 681048 h 1362096"/>
                  <a:gd name="connsiteX3" fmla="*/ 658835 w 1317669"/>
                  <a:gd name="connsiteY3" fmla="*/ 1362096 h 1362096"/>
                  <a:gd name="connsiteX4" fmla="*/ 0 w 1317669"/>
                  <a:gd name="connsiteY4" fmla="*/ 681048 h 1362096"/>
                  <a:gd name="connsiteX0" fmla="*/ 0 w 658834"/>
                  <a:gd name="connsiteY0" fmla="*/ 1362096 h 1362096"/>
                  <a:gd name="connsiteX1" fmla="*/ 0 w 658834"/>
                  <a:gd name="connsiteY1" fmla="*/ 0 h 1362096"/>
                  <a:gd name="connsiteX2" fmla="*/ 658834 w 658834"/>
                  <a:gd name="connsiteY2" fmla="*/ 681048 h 1362096"/>
                  <a:gd name="connsiteX3" fmla="*/ 0 w 658834"/>
                  <a:gd name="connsiteY3" fmla="*/ 1362096 h 1362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8834" h="1362096">
                    <a:moveTo>
                      <a:pt x="0" y="1362096"/>
                    </a:moveTo>
                    <a:lnTo>
                      <a:pt x="0" y="0"/>
                    </a:lnTo>
                    <a:lnTo>
                      <a:pt x="658834" y="681048"/>
                    </a:lnTo>
                    <a:lnTo>
                      <a:pt x="0" y="1362096"/>
                    </a:lnTo>
                    <a:close/>
                  </a:path>
                </a:pathLst>
              </a:cu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162405" y="2615506"/>
                <a:ext cx="371155" cy="9256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6</a:t>
                </a:r>
              </a:p>
            </p:txBody>
          </p:sp>
        </p:grpSp>
      </p:grpSp>
      <p:sp>
        <p:nvSpPr>
          <p:cNvPr id="54" name="Title 1"/>
          <p:cNvSpPr>
            <a:spLocks noGrp="1"/>
          </p:cNvSpPr>
          <p:nvPr>
            <p:ph type="title"/>
          </p:nvPr>
        </p:nvSpPr>
        <p:spPr>
          <a:xfrm>
            <a:off x="1071007" y="68816"/>
            <a:ext cx="7983541" cy="80271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5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785211" y="1025210"/>
            <a:ext cx="8132143" cy="864657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endParaRPr lang="en-US" dirty="0"/>
          </a:p>
        </p:txBody>
      </p:sp>
      <p:sp>
        <p:nvSpPr>
          <p:cNvPr id="56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785211" y="1943334"/>
            <a:ext cx="8007095" cy="864657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endParaRPr lang="en-US" dirty="0"/>
          </a:p>
        </p:txBody>
      </p:sp>
      <p:sp>
        <p:nvSpPr>
          <p:cNvPr id="57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799410" y="2803660"/>
            <a:ext cx="7781881" cy="864657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endParaRPr lang="en-US" dirty="0"/>
          </a:p>
        </p:txBody>
      </p:sp>
      <p:sp>
        <p:nvSpPr>
          <p:cNvPr id="66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826764" y="3726896"/>
            <a:ext cx="7617003" cy="864657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endParaRPr lang="en-US" dirty="0"/>
          </a:p>
        </p:txBody>
      </p:sp>
      <p:sp>
        <p:nvSpPr>
          <p:cNvPr id="67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836722" y="4604149"/>
            <a:ext cx="7400693" cy="864657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endParaRPr lang="en-US" dirty="0"/>
          </a:p>
        </p:txBody>
      </p:sp>
      <p:sp>
        <p:nvSpPr>
          <p:cNvPr id="68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910588" y="5544510"/>
            <a:ext cx="6009735" cy="864657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8926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2866974" y="1868299"/>
            <a:ext cx="1334483" cy="1024728"/>
          </a:xfrm>
          <a:prstGeom prst="line">
            <a:avLst/>
          </a:prstGeom>
          <a:ln>
            <a:solidFill>
              <a:srgbClr val="95EEFF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1860793" y="3526346"/>
            <a:ext cx="1923227" cy="10376"/>
          </a:xfrm>
          <a:prstGeom prst="line">
            <a:avLst/>
          </a:prstGeom>
          <a:ln>
            <a:solidFill>
              <a:srgbClr val="95EEFF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 userDrawn="1"/>
        </p:nvCxnSpPr>
        <p:spPr>
          <a:xfrm flipH="1">
            <a:off x="1844817" y="4059625"/>
            <a:ext cx="2101620" cy="1278069"/>
          </a:xfrm>
          <a:prstGeom prst="line">
            <a:avLst/>
          </a:prstGeom>
          <a:ln>
            <a:solidFill>
              <a:srgbClr val="95EEFF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4463243" y="4296942"/>
            <a:ext cx="14557" cy="1214823"/>
          </a:xfrm>
          <a:prstGeom prst="line">
            <a:avLst/>
          </a:prstGeom>
          <a:ln>
            <a:solidFill>
              <a:srgbClr val="95EEFF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5371969" y="3924984"/>
            <a:ext cx="1271237" cy="988907"/>
          </a:xfrm>
          <a:prstGeom prst="line">
            <a:avLst/>
          </a:prstGeom>
          <a:ln>
            <a:solidFill>
              <a:srgbClr val="95EEFF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20" idx="2"/>
          </p:cNvCxnSpPr>
          <p:nvPr userDrawn="1"/>
        </p:nvCxnSpPr>
        <p:spPr>
          <a:xfrm flipH="1">
            <a:off x="5371969" y="3526346"/>
            <a:ext cx="1537361" cy="10376"/>
          </a:xfrm>
          <a:prstGeom prst="line">
            <a:avLst/>
          </a:prstGeom>
          <a:ln>
            <a:solidFill>
              <a:srgbClr val="95EEFF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 flipH="1">
            <a:off x="5139039" y="1704618"/>
            <a:ext cx="1580997" cy="1305823"/>
          </a:xfrm>
          <a:prstGeom prst="line">
            <a:avLst/>
          </a:prstGeom>
          <a:ln>
            <a:solidFill>
              <a:srgbClr val="95EEFF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1" name="Title 1"/>
          <p:cNvSpPr txBox="1">
            <a:spLocks/>
          </p:cNvSpPr>
          <p:nvPr userDrawn="1"/>
        </p:nvSpPr>
        <p:spPr>
          <a:xfrm>
            <a:off x="1378466" y="347062"/>
            <a:ext cx="730833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Britannic Bold" panose="020B0903060703020204" pitchFamily="34" charset="0"/>
                <a:ea typeface="+mj-ea"/>
                <a:cs typeface="+mj-cs"/>
              </a:defRPr>
            </a:lvl1pPr>
          </a:lstStyle>
          <a:p>
            <a:br>
              <a:rPr lang="en-US"/>
            </a:br>
            <a:endParaRPr lang="en-US" dirty="0"/>
          </a:p>
        </p:txBody>
      </p:sp>
      <p:cxnSp>
        <p:nvCxnSpPr>
          <p:cNvPr id="12" name="Straight Connector 11"/>
          <p:cNvCxnSpPr>
            <a:stCxn id="14" idx="4"/>
          </p:cNvCxnSpPr>
          <p:nvPr userDrawn="1"/>
        </p:nvCxnSpPr>
        <p:spPr>
          <a:xfrm flipH="1">
            <a:off x="4673960" y="2062586"/>
            <a:ext cx="2482" cy="933174"/>
          </a:xfrm>
          <a:prstGeom prst="line">
            <a:avLst/>
          </a:prstGeom>
          <a:ln>
            <a:solidFill>
              <a:srgbClr val="95EEFF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 userDrawn="1"/>
        </p:nvGrpSpPr>
        <p:grpSpPr>
          <a:xfrm>
            <a:off x="3571710" y="64400"/>
            <a:ext cx="1973412" cy="1998186"/>
            <a:chOff x="3671521" y="118640"/>
            <a:chExt cx="1973412" cy="1998186"/>
          </a:xfrm>
        </p:grpSpPr>
        <p:sp>
          <p:nvSpPr>
            <p:cNvPr id="14" name="Oval 13"/>
            <p:cNvSpPr/>
            <p:nvPr/>
          </p:nvSpPr>
          <p:spPr>
            <a:xfrm>
              <a:off x="3907573" y="379466"/>
              <a:ext cx="1737360" cy="173736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27000" lvl="0">
                <a:lnSpc>
                  <a:spcPct val="150000"/>
                </a:lnSpc>
                <a:buClr>
                  <a:srgbClr val="7F6000"/>
                </a:buClr>
                <a:buSzPts val="1600"/>
              </a:pPr>
              <a:endParaRPr lang="en-US" sz="1500" b="1" i="1" dirty="0">
                <a:solidFill>
                  <a:schemeClr val="bg1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671521" y="118640"/>
              <a:ext cx="755335" cy="13234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8000" dirty="0">
                  <a:solidFill>
                    <a:srgbClr val="95EE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INPro-Black" panose="02000503030000020004" pitchFamily="50" charset="0"/>
                  <a:cs typeface="Aharoni" panose="02010803020104030203" pitchFamily="2" charset="-79"/>
                </a:rPr>
                <a:t>1</a:t>
              </a:r>
              <a:endParaRPr lang="en-US" sz="8000" dirty="0">
                <a:solidFill>
                  <a:srgbClr val="95EE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6" name="Group 15"/>
          <p:cNvGrpSpPr/>
          <p:nvPr userDrawn="1"/>
        </p:nvGrpSpPr>
        <p:grpSpPr>
          <a:xfrm>
            <a:off x="5955862" y="4318329"/>
            <a:ext cx="1881877" cy="1967647"/>
            <a:chOff x="4427481" y="4422744"/>
            <a:chExt cx="1881877" cy="1967647"/>
          </a:xfrm>
        </p:grpSpPr>
        <p:sp>
          <p:nvSpPr>
            <p:cNvPr id="17" name="Oval 16"/>
            <p:cNvSpPr/>
            <p:nvPr/>
          </p:nvSpPr>
          <p:spPr>
            <a:xfrm>
              <a:off x="4571998" y="4653031"/>
              <a:ext cx="1737360" cy="173736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27000" lv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6000"/>
                </a:buClr>
                <a:buSzPts val="1600"/>
              </a:pPr>
              <a:endParaRPr lang="en-US" sz="1600" b="1" i="1" dirty="0">
                <a:solidFill>
                  <a:schemeClr val="bg1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427481" y="4422744"/>
              <a:ext cx="755335" cy="13234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8000" dirty="0">
                  <a:solidFill>
                    <a:srgbClr val="95EE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INPro-Black" panose="02000503030000020004" pitchFamily="50" charset="0"/>
                  <a:cs typeface="Aharoni" panose="02010803020104030203" pitchFamily="2" charset="-79"/>
                </a:rPr>
                <a:t>4</a:t>
              </a:r>
              <a:endParaRPr lang="en-US" sz="8000" dirty="0">
                <a:solidFill>
                  <a:srgbClr val="95EE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9" name="Group 18"/>
          <p:cNvGrpSpPr/>
          <p:nvPr userDrawn="1"/>
        </p:nvGrpSpPr>
        <p:grpSpPr>
          <a:xfrm>
            <a:off x="6871226" y="2142086"/>
            <a:ext cx="2232664" cy="2481540"/>
            <a:chOff x="6366561" y="3018187"/>
            <a:chExt cx="2296244" cy="2576156"/>
          </a:xfrm>
        </p:grpSpPr>
        <p:sp>
          <p:nvSpPr>
            <p:cNvPr id="20" name="Oval 19"/>
            <p:cNvSpPr/>
            <p:nvPr/>
          </p:nvSpPr>
          <p:spPr>
            <a:xfrm>
              <a:off x="6405750" y="3316109"/>
              <a:ext cx="2257055" cy="227823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1" algn="ctr"/>
              <a:endParaRPr lang="en-US" sz="2000" i="1" dirty="0">
                <a:solidFill>
                  <a:schemeClr val="bg1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366561" y="3018187"/>
              <a:ext cx="755335" cy="13234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8000" dirty="0">
                  <a:solidFill>
                    <a:srgbClr val="95EE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INPro-Black" panose="02000503030000020004" pitchFamily="50" charset="0"/>
                  <a:cs typeface="Aharoni" panose="02010803020104030203" pitchFamily="2" charset="-79"/>
                </a:rPr>
                <a:t>3</a:t>
              </a:r>
              <a:endParaRPr lang="en-US" sz="8000" dirty="0">
                <a:solidFill>
                  <a:srgbClr val="95EE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2" name="Group 21"/>
          <p:cNvGrpSpPr/>
          <p:nvPr userDrawn="1"/>
        </p:nvGrpSpPr>
        <p:grpSpPr>
          <a:xfrm>
            <a:off x="6231425" y="-139910"/>
            <a:ext cx="1944924" cy="2183967"/>
            <a:chOff x="5900297" y="111903"/>
            <a:chExt cx="1944924" cy="2183967"/>
          </a:xfrm>
        </p:grpSpPr>
        <p:sp>
          <p:nvSpPr>
            <p:cNvPr id="23" name="Oval 22"/>
            <p:cNvSpPr/>
            <p:nvPr/>
          </p:nvSpPr>
          <p:spPr>
            <a:xfrm>
              <a:off x="6016421" y="467070"/>
              <a:ext cx="1828800" cy="18288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27000" lvl="0">
                <a:lnSpc>
                  <a:spcPct val="150000"/>
                </a:lnSpc>
                <a:buClr>
                  <a:srgbClr val="7F6000"/>
                </a:buClr>
                <a:buSzPts val="1600"/>
              </a:pPr>
              <a:endParaRPr lang="en-US" sz="1600" b="1" i="1" dirty="0">
                <a:solidFill>
                  <a:schemeClr val="bg1"/>
                </a:solidFill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5900297" y="111903"/>
              <a:ext cx="755335" cy="13234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8000" dirty="0">
                  <a:solidFill>
                    <a:srgbClr val="95EE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INPro-Black" panose="02000503030000020004" pitchFamily="50" charset="0"/>
                  <a:cs typeface="Aharoni" panose="02010803020104030203" pitchFamily="2" charset="-79"/>
                </a:rPr>
                <a:t>2</a:t>
              </a:r>
              <a:endParaRPr lang="en-US" sz="8000" dirty="0">
                <a:solidFill>
                  <a:srgbClr val="95EE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5" name="Group 24"/>
          <p:cNvGrpSpPr/>
          <p:nvPr userDrawn="1"/>
        </p:nvGrpSpPr>
        <p:grpSpPr>
          <a:xfrm>
            <a:off x="3403188" y="4547407"/>
            <a:ext cx="2169845" cy="2161536"/>
            <a:chOff x="1936641" y="4323300"/>
            <a:chExt cx="2169845" cy="2161536"/>
          </a:xfrm>
        </p:grpSpPr>
        <p:sp>
          <p:nvSpPr>
            <p:cNvPr id="26" name="Oval 25"/>
            <p:cNvSpPr/>
            <p:nvPr/>
          </p:nvSpPr>
          <p:spPr>
            <a:xfrm>
              <a:off x="2224233" y="4602583"/>
              <a:ext cx="1882253" cy="1882253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27000" lvl="0">
                <a:lnSpc>
                  <a:spcPct val="150000"/>
                </a:lnSpc>
                <a:buClr>
                  <a:srgbClr val="7F6000"/>
                </a:buClr>
                <a:buSzPts val="1600"/>
              </a:pPr>
              <a:endParaRPr lang="en-US" sz="1600" b="1" i="1" dirty="0">
                <a:solidFill>
                  <a:schemeClr val="bg1"/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936641" y="4323300"/>
              <a:ext cx="755335" cy="13234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8000" dirty="0">
                  <a:solidFill>
                    <a:srgbClr val="95EE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INPro-Black" panose="02000503030000020004" pitchFamily="50" charset="0"/>
                  <a:cs typeface="Aharoni" panose="02010803020104030203" pitchFamily="2" charset="-79"/>
                </a:rPr>
                <a:t>5</a:t>
              </a:r>
            </a:p>
          </p:txBody>
        </p:sp>
      </p:grpSp>
      <p:grpSp>
        <p:nvGrpSpPr>
          <p:cNvPr id="28" name="Group 27"/>
          <p:cNvGrpSpPr/>
          <p:nvPr userDrawn="1"/>
        </p:nvGrpSpPr>
        <p:grpSpPr>
          <a:xfrm>
            <a:off x="1057722" y="3995820"/>
            <a:ext cx="2159670" cy="2492908"/>
            <a:chOff x="379438" y="2405894"/>
            <a:chExt cx="2291903" cy="2645544"/>
          </a:xfrm>
        </p:grpSpPr>
        <p:sp>
          <p:nvSpPr>
            <p:cNvPr id="29" name="Oval 28"/>
            <p:cNvSpPr/>
            <p:nvPr/>
          </p:nvSpPr>
          <p:spPr>
            <a:xfrm>
              <a:off x="385341" y="2765438"/>
              <a:ext cx="2286000" cy="22860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1" algn="ctr"/>
              <a:endParaRPr lang="en-US" sz="2000" b="1" i="1" dirty="0">
                <a:solidFill>
                  <a:schemeClr val="bg1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379438" y="2405894"/>
              <a:ext cx="755335" cy="13234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8000" dirty="0">
                  <a:solidFill>
                    <a:srgbClr val="95EE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INPro-Black" panose="02000503030000020004" pitchFamily="50" charset="0"/>
                  <a:cs typeface="Aharoni" panose="02010803020104030203" pitchFamily="2" charset="-79"/>
                </a:rPr>
                <a:t>6</a:t>
              </a:r>
              <a:endParaRPr lang="en-US" sz="8000" dirty="0">
                <a:solidFill>
                  <a:srgbClr val="95EE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1" name="Group 30"/>
          <p:cNvGrpSpPr/>
          <p:nvPr userDrawn="1"/>
        </p:nvGrpSpPr>
        <p:grpSpPr>
          <a:xfrm>
            <a:off x="-106230" y="2250559"/>
            <a:ext cx="2385730" cy="2023380"/>
            <a:chOff x="1200571" y="986941"/>
            <a:chExt cx="2385730" cy="2023380"/>
          </a:xfrm>
        </p:grpSpPr>
        <p:sp>
          <p:nvSpPr>
            <p:cNvPr id="32" name="Oval 31"/>
            <p:cNvSpPr/>
            <p:nvPr/>
          </p:nvSpPr>
          <p:spPr>
            <a:xfrm>
              <a:off x="1483181" y="998641"/>
              <a:ext cx="2103120" cy="201168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27000" lvl="0">
                <a:lnSpc>
                  <a:spcPct val="150000"/>
                </a:lnSpc>
                <a:buSzPts val="1600"/>
              </a:pPr>
              <a:endParaRPr lang="en-US" b="1" i="1" dirty="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200571" y="986941"/>
              <a:ext cx="755335" cy="13234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8000" dirty="0">
                  <a:solidFill>
                    <a:srgbClr val="95EE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INPro-Black" panose="02000503030000020004" pitchFamily="50" charset="0"/>
                  <a:cs typeface="Aharoni" panose="02010803020104030203" pitchFamily="2" charset="-79"/>
                </a:rPr>
                <a:t>7</a:t>
              </a:r>
              <a:endParaRPr lang="en-US" sz="8000" dirty="0">
                <a:solidFill>
                  <a:srgbClr val="95EE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35" name="Picture 3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156" y="2619161"/>
            <a:ext cx="1928246" cy="1928246"/>
          </a:xfrm>
          <a:prstGeom prst="rect">
            <a:avLst/>
          </a:prstGeom>
        </p:spPr>
      </p:pic>
      <p:grpSp>
        <p:nvGrpSpPr>
          <p:cNvPr id="36" name="Group 35"/>
          <p:cNvGrpSpPr/>
          <p:nvPr userDrawn="1"/>
        </p:nvGrpSpPr>
        <p:grpSpPr>
          <a:xfrm>
            <a:off x="1105458" y="395821"/>
            <a:ext cx="2466252" cy="2103120"/>
            <a:chOff x="1098425" y="797597"/>
            <a:chExt cx="2466252" cy="2103120"/>
          </a:xfrm>
        </p:grpSpPr>
        <p:sp>
          <p:nvSpPr>
            <p:cNvPr id="37" name="Oval 36"/>
            <p:cNvSpPr/>
            <p:nvPr/>
          </p:nvSpPr>
          <p:spPr>
            <a:xfrm>
              <a:off x="1461557" y="797597"/>
              <a:ext cx="2103120" cy="210312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1" algn="ctr"/>
              <a:endParaRPr lang="en-US" sz="2000" dirty="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1098425" y="991676"/>
              <a:ext cx="755335" cy="13234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8000" dirty="0">
                  <a:solidFill>
                    <a:srgbClr val="95EE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INPro-Black" panose="02000503030000020004" pitchFamily="50" charset="0"/>
                  <a:cs typeface="Aharoni" panose="02010803020104030203" pitchFamily="2" charset="-79"/>
                </a:rPr>
                <a:t>8</a:t>
              </a:r>
              <a:endParaRPr lang="en-US" sz="8000" dirty="0">
                <a:solidFill>
                  <a:srgbClr val="95EE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39" name="Rectangle 38"/>
          <p:cNvSpPr/>
          <p:nvPr userDrawn="1"/>
        </p:nvSpPr>
        <p:spPr>
          <a:xfrm>
            <a:off x="3878036" y="3562929"/>
            <a:ext cx="1425942" cy="461665"/>
          </a:xfrm>
          <a:prstGeom prst="rect">
            <a:avLst/>
          </a:prstGeom>
          <a:solidFill>
            <a:srgbClr val="46AAC5"/>
          </a:solidFill>
        </p:spPr>
        <p:txBody>
          <a:bodyPr wrap="square">
            <a:spAutoFit/>
          </a:bodyPr>
          <a:lstStyle/>
          <a:p>
            <a:pPr algn="ctr"/>
            <a:endParaRPr lang="en-US" sz="2400" u="sng" dirty="0">
              <a:solidFill>
                <a:schemeClr val="lt1"/>
              </a:solidFill>
            </a:endParaRPr>
          </a:p>
        </p:txBody>
      </p:sp>
      <p:sp>
        <p:nvSpPr>
          <p:cNvPr id="41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920323" y="6500007"/>
            <a:ext cx="470337" cy="365125"/>
          </a:xfrm>
        </p:spPr>
        <p:txBody>
          <a:bodyPr/>
          <a:lstStyle/>
          <a:p>
            <a:fld id="{721116CE-5AC4-F740-9076-D315E1AFC2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860550" y="866775"/>
            <a:ext cx="1559970" cy="127531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40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74964" y="2619161"/>
            <a:ext cx="1559970" cy="127531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42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232965" y="5014031"/>
            <a:ext cx="1865504" cy="1050707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4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927904" y="824109"/>
            <a:ext cx="1559970" cy="93830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44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6491343" y="790075"/>
            <a:ext cx="1559970" cy="100421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45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7262576" y="3066155"/>
            <a:ext cx="1643895" cy="1230787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46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6523151" y="4980048"/>
            <a:ext cx="1190633" cy="1108422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47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3896457" y="5372725"/>
            <a:ext cx="1559970" cy="91325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9250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116CE-5AC4-F740-9076-D315E1AFC2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121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116CE-5AC4-F740-9076-D315E1AFC2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197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116CE-5AC4-F740-9076-D315E1AFC2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077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116CE-5AC4-F740-9076-D315E1AFC2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915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116CE-5AC4-F740-9076-D315E1AFC2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974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116CE-5AC4-F740-9076-D315E1AFC2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315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116CE-5AC4-F740-9076-D315E1AFC2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663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8123" y="-23038"/>
            <a:ext cx="9142685" cy="68810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8466" y="347062"/>
            <a:ext cx="730833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8123" y="6499952"/>
            <a:ext cx="9144000" cy="358048"/>
          </a:xfrm>
          <a:prstGeom prst="rect">
            <a:avLst/>
          </a:prstGeom>
          <a:solidFill>
            <a:srgbClr val="00447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69229" y="6500007"/>
            <a:ext cx="4703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721116CE-5AC4-F740-9076-D315E1AFC2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5974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6" r:id="rId6"/>
    <p:sldLayoutId id="2147483657" r:id="rId7"/>
    <p:sldLayoutId id="2147483658" r:id="rId8"/>
    <p:sldLayoutId id="2147483659" r:id="rId9"/>
    <p:sldLayoutId id="2147483674" r:id="rId10"/>
    <p:sldLayoutId id="2147483661" r:id="rId11"/>
    <p:sldLayoutId id="2147483662" r:id="rId12"/>
    <p:sldLayoutId id="2147483666" r:id="rId13"/>
    <p:sldLayoutId id="2147483668" r:id="rId14"/>
    <p:sldLayoutId id="2147483669" r:id="rId15"/>
    <p:sldLayoutId id="2147483664" r:id="rId16"/>
    <p:sldLayoutId id="2147483667" r:id="rId17"/>
    <p:sldLayoutId id="2147483672" r:id="rId18"/>
    <p:sldLayoutId id="2147483673" r:id="rId19"/>
    <p:sldLayoutId id="2147483671" r:id="rId20"/>
    <p:sldLayoutId id="2147483663" r:id="rId21"/>
    <p:sldLayoutId id="2147483670" r:id="rId22"/>
    <p:sldLayoutId id="2147483665" r:id="rId23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Britannic Bold" panose="020B0903060703020204" pitchFamily="34" charset="0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rtualhospice.ca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search.proquest.com/pubidlinkhandler/sng/pubtitle/International+Journal+of+Public+Health/$N/54874/PagePdf/1357394923/fulltextPDF/BFC9CE60298A4089PQ/1?accountid=14548" TargetMode="External"/><Relationship Id="rId3" Type="http://schemas.openxmlformats.org/officeDocument/2006/relationships/hyperlink" Target="https://search.proquest.com/indexinglinkhandler/sng/au/Broad,+Joanna+B/$N?accountid=14548" TargetMode="External"/><Relationship Id="rId7" Type="http://schemas.openxmlformats.org/officeDocument/2006/relationships/hyperlink" Target="https://search.proquest.com/indexinglinkhandler/sng/au/Chen,+He/$N?accountid=14548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earch.proquest.com/indexinglinkhandler/sng/au/Boyd,+Michal/$N?accountid=14548" TargetMode="External"/><Relationship Id="rId11" Type="http://schemas.openxmlformats.org/officeDocument/2006/relationships/image" Target="../media/image6.png"/><Relationship Id="rId5" Type="http://schemas.openxmlformats.org/officeDocument/2006/relationships/hyperlink" Target="https://search.proquest.com/indexinglinkhandler/sng/au/Kim,+Hongsoo/$N?accountid=14548" TargetMode="External"/><Relationship Id="rId10" Type="http://schemas.openxmlformats.org/officeDocument/2006/relationships/image" Target="../media/image5.png"/><Relationship Id="rId4" Type="http://schemas.openxmlformats.org/officeDocument/2006/relationships/hyperlink" Target="https://search.proquest.com/indexinglinkhandler/sng/au/Gott,+Merryn/$N?accountid=14548" TargetMode="External"/><Relationship Id="rId9" Type="http://schemas.openxmlformats.org/officeDocument/2006/relationships/hyperlink" Target="https://search.proquest.com/indexingvolumeissuelinkhandler/54874/International+Journal+of+Public+Health/02013Y04Y01$23Apr+2013$3b++Vol.+58+$282$29/58/2?accountid=14548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://www.chimei.org.tw/main/cmh_department/59310/&#22833;&#26234;&#23433;&#23527;&#25351;&#24341;&#20840;&#25991;.pdf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4.tif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371/journal.pone.0142723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journals.plos.org/plosone/article?id=10.1371/journal.pone.0142723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2" y="857250"/>
            <a:ext cx="3899648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442462" y="2111805"/>
            <a:ext cx="8426154" cy="1175084"/>
          </a:xfrm>
        </p:spPr>
        <p:txBody>
          <a:bodyPr>
            <a:noAutofit/>
          </a:bodyPr>
          <a:lstStyle/>
          <a:p>
            <a:pPr defTabSz="914400">
              <a:spcBef>
                <a:spcPts val="0"/>
              </a:spcBef>
              <a:buClr>
                <a:srgbClr val="000000"/>
              </a:buClr>
              <a:buSzPts val="4200"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old" panose="020B0704020202020204" pitchFamily="34" charset="0"/>
                <a:cs typeface="Arial Bold" panose="020B0704020202020204" pitchFamily="34" charset="0"/>
                <a:sym typeface="Arial"/>
              </a:rPr>
              <a:t>Supporting Palliative Care for Patients with Long-term Care Demands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old" panose="020B0704020202020204" pitchFamily="34" charset="0"/>
              <a:cs typeface="Arial Bold" panose="020B07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481" y="367762"/>
            <a:ext cx="3260565" cy="550800"/>
          </a:xfrm>
          <a:prstGeom prst="rect">
            <a:avLst/>
          </a:prstGeom>
        </p:spPr>
      </p:pic>
      <p:sp>
        <p:nvSpPr>
          <p:cNvPr id="13" name="Subtitle 2">
            <a:extLst>
              <a:ext uri="{FF2B5EF4-FFF2-40B4-BE49-F238E27FC236}">
                <a16:creationId xmlns:a16="http://schemas.microsoft.com/office/drawing/2014/main" id="{05FC7199-3CC5-D847-BA7F-BB2A322D8530}"/>
              </a:ext>
            </a:extLst>
          </p:cNvPr>
          <p:cNvSpPr txBox="1">
            <a:spLocks/>
          </p:cNvSpPr>
          <p:nvPr/>
        </p:nvSpPr>
        <p:spPr>
          <a:xfrm>
            <a:off x="-2" y="4541444"/>
            <a:ext cx="9144000" cy="1519976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600" b="1" dirty="0">
                <a:solidFill>
                  <a:schemeClr val="tx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Presenter: Prof. Lin Chia-Chin</a:t>
            </a:r>
          </a:p>
          <a:p>
            <a:br>
              <a:rPr lang="en-US" sz="6000" dirty="0">
                <a:solidFill>
                  <a:schemeClr val="tx1"/>
                </a:solidFill>
              </a:rPr>
            </a:br>
            <a:r>
              <a:rPr lang="en-US" sz="7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 of School</a:t>
            </a:r>
          </a:p>
          <a:p>
            <a:r>
              <a:rPr lang="en-US" sz="7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Alice Ho </a:t>
            </a:r>
            <a:r>
              <a:rPr lang="en-US" sz="7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Miu</a:t>
            </a:r>
            <a:r>
              <a:rPr lang="en-US" sz="7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Ling </a:t>
            </a:r>
            <a:r>
              <a:rPr lang="en-US" sz="7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Nethersole</a:t>
            </a:r>
            <a:r>
              <a:rPr lang="en-US" sz="7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Charity Foundation Professor in Nursing</a:t>
            </a:r>
          </a:p>
          <a:p>
            <a:r>
              <a:rPr lang="en-US" sz="7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 of Nursing, The University of Hong Kong</a:t>
            </a:r>
          </a:p>
        </p:txBody>
      </p:sp>
    </p:spTree>
    <p:extLst>
      <p:ext uri="{BB962C8B-B14F-4D97-AF65-F5344CB8AC3E}">
        <p14:creationId xmlns:p14="http://schemas.microsoft.com/office/powerpoint/2010/main" val="35021435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116CE-5AC4-F740-9076-D315E1AFC210}" type="slidenum">
              <a:rPr lang="en-US" smtClean="0"/>
              <a:t>10</a:t>
            </a:fld>
            <a:endParaRPr lang="en-US"/>
          </a:p>
        </p:txBody>
      </p:sp>
      <p:sp>
        <p:nvSpPr>
          <p:cNvPr id="6" name="文字方塊 21"/>
          <p:cNvSpPr txBox="1">
            <a:spLocks noGrp="1"/>
          </p:cNvSpPr>
          <p:nvPr>
            <p:ph idx="1"/>
          </p:nvPr>
        </p:nvSpPr>
        <p:spPr>
          <a:xfrm>
            <a:off x="4298535" y="5819724"/>
            <a:ext cx="4734340" cy="30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lnSpc>
                <a:spcPct val="115000"/>
              </a:lnSpc>
              <a:spcBef>
                <a:spcPts val="750"/>
              </a:spcBef>
              <a:buNone/>
            </a:pPr>
            <a:r>
              <a:rPr lang="en-US" sz="1200" dirty="0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(Greenwood, Menzies-</a:t>
            </a:r>
            <a:r>
              <a:rPr lang="en-US" sz="1200" dirty="0" err="1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Gow</a:t>
            </a:r>
            <a:r>
              <a:rPr lang="en-US" sz="1200" dirty="0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, Nilsson, et al, 2017, correction in 2018)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190943190"/>
              </p:ext>
            </p:extLst>
          </p:nvPr>
        </p:nvGraphicFramePr>
        <p:xfrm>
          <a:off x="1609458" y="1908073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Experiences of Older People Dying in Nursing Homes</a:t>
            </a:r>
          </a:p>
        </p:txBody>
      </p:sp>
    </p:spTree>
    <p:extLst>
      <p:ext uri="{BB962C8B-B14F-4D97-AF65-F5344CB8AC3E}">
        <p14:creationId xmlns:p14="http://schemas.microsoft.com/office/powerpoint/2010/main" val="38786217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1378467" y="559750"/>
            <a:ext cx="7308333" cy="1143000"/>
          </a:xfrm>
        </p:spPr>
        <p:txBody>
          <a:bodyPr>
            <a:normAutofit fontScale="90000"/>
          </a:bodyPr>
          <a:lstStyle/>
          <a:p>
            <a:r>
              <a:rPr lang="en-US" altLang="zh-TW" dirty="0"/>
              <a:t>Summary of the Evidence about Palliative Care in NHs in US</a:t>
            </a:r>
            <a:br>
              <a:rPr lang="en-US" altLang="zh-TW" dirty="0"/>
            </a:b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299103" y="5589460"/>
            <a:ext cx="7708306" cy="920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750"/>
              </a:spcBef>
              <a:buClr>
                <a:schemeClr val="dk1"/>
              </a:buClr>
              <a:buSzPts val="1100"/>
            </a:pPr>
            <a:r>
              <a:rPr lang="en-US" altLang="zh-TW" sz="1350" dirty="0"/>
              <a:t>J </a:t>
            </a:r>
            <a:r>
              <a:rPr lang="en-US" altLang="zh-TW" sz="1350" dirty="0" err="1"/>
              <a:t>Palliat</a:t>
            </a:r>
            <a:r>
              <a:rPr lang="en-US" altLang="zh-TW" sz="1350" dirty="0"/>
              <a:t> Med. 2013 Oct; 16(10): 1180–1187.</a:t>
            </a:r>
          </a:p>
          <a:p>
            <a:pPr>
              <a:spcBef>
                <a:spcPts val="750"/>
              </a:spcBef>
              <a:buClr>
                <a:schemeClr val="dk1"/>
              </a:buClr>
              <a:buSzPts val="1100"/>
            </a:pPr>
            <a:r>
              <a:rPr lang="en-US" altLang="zh-TW" sz="1350" dirty="0"/>
              <a:t>Geriatric Palliative Care in Long-Term Care Settings with a Focus on Nursing Homes</a:t>
            </a:r>
          </a:p>
          <a:p>
            <a:pPr>
              <a:spcBef>
                <a:spcPts val="750"/>
              </a:spcBef>
              <a:buClr>
                <a:schemeClr val="dk1"/>
              </a:buClr>
              <a:buSzPts val="1100"/>
            </a:pPr>
            <a:r>
              <a:rPr lang="en-US" altLang="zh-TW" sz="1350" dirty="0"/>
              <a:t>Mary </a:t>
            </a:r>
            <a:r>
              <a:rPr lang="en-US" altLang="zh-TW" sz="1350" dirty="0" err="1"/>
              <a:t>Ersek</a:t>
            </a:r>
            <a:r>
              <a:rPr lang="en-US" altLang="zh-TW" sz="1350" dirty="0"/>
              <a:t>, and Joan G. Carpenter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116CE-5AC4-F740-9076-D315E1AFC210}" type="slidenum">
              <a:rPr lang="en-US" smtClean="0"/>
              <a:t>11</a:t>
            </a:fld>
            <a:endParaRPr lang="en-US"/>
          </a:p>
        </p:txBody>
      </p:sp>
      <p:graphicFrame>
        <p:nvGraphicFramePr>
          <p:cNvPr id="8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7560832"/>
              </p:ext>
            </p:extLst>
          </p:nvPr>
        </p:nvGraphicFramePr>
        <p:xfrm>
          <a:off x="452926" y="1299673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254983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Symptom Burden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196377"/>
            <a:ext cx="7242048" cy="309229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Pain</a:t>
            </a:r>
          </a:p>
          <a:p>
            <a:r>
              <a:rPr lang="en-US" dirty="0"/>
              <a:t>Dyspnea</a:t>
            </a:r>
          </a:p>
          <a:p>
            <a:r>
              <a:rPr lang="en-US" dirty="0"/>
              <a:t>Feeding problems</a:t>
            </a:r>
          </a:p>
          <a:p>
            <a:r>
              <a:rPr lang="en-US" dirty="0"/>
              <a:t>Delirium</a:t>
            </a:r>
          </a:p>
          <a:p>
            <a:r>
              <a:rPr lang="en-US" dirty="0"/>
              <a:t>Incontinence</a:t>
            </a:r>
          </a:p>
          <a:p>
            <a:r>
              <a:rPr lang="en-US" dirty="0"/>
              <a:t>Breathing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116CE-5AC4-F740-9076-D315E1AFC210}" type="slidenum">
              <a:rPr lang="en-US" smtClean="0"/>
              <a:t>12</a:t>
            </a:fld>
            <a:endParaRPr lang="en-US"/>
          </a:p>
        </p:txBody>
      </p:sp>
      <p:pic>
        <p:nvPicPr>
          <p:cNvPr id="3074" name="Picture 2" descr="end of life symptomçåçæå°çµæ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9055" y="2589939"/>
            <a:ext cx="3459316" cy="2836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79790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Burdensome Transitions at EOL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Many NH residents are hospitalized in the final weeks of life and receive burdensome treatments with little benefit</a:t>
            </a:r>
          </a:p>
          <a:p>
            <a:r>
              <a:rPr lang="en-US" dirty="0"/>
              <a:t>Completion of Ads can minimize unnecessary transitions.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116CE-5AC4-F740-9076-D315E1AFC210}" type="slidenum">
              <a:rPr lang="en-US" smtClean="0"/>
              <a:t>13</a:t>
            </a:fld>
            <a:endParaRPr lang="en-US"/>
          </a:p>
        </p:txBody>
      </p:sp>
      <p:sp>
        <p:nvSpPr>
          <p:cNvPr id="5" name="AutoShape 2" descr="end of life transitionçåçæå°çµæ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end of life transitionçåçæå°çµæ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2" name="Picture 6" descr="end of life transitionçåçæå°çµæ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237" y="4299973"/>
            <a:ext cx="3303276" cy="2200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84469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Goal of Care Discussions and ADs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8026" y="1699006"/>
            <a:ext cx="7417749" cy="3969675"/>
          </a:xfrm>
        </p:spPr>
        <p:txBody>
          <a:bodyPr>
            <a:normAutofit/>
          </a:bodyPr>
          <a:lstStyle/>
          <a:p>
            <a:r>
              <a:rPr lang="en-US" dirty="0"/>
              <a:t>65% of NH residents had an AD.</a:t>
            </a:r>
          </a:p>
          <a:p>
            <a:r>
              <a:rPr lang="en-US" dirty="0"/>
              <a:t>The most common types of ADs were living wills and DNR orders.</a:t>
            </a:r>
          </a:p>
          <a:p>
            <a:r>
              <a:rPr lang="en-US" dirty="0"/>
              <a:t>Decisions about other interventions (e.g., artificial nutrition, hydration, antibiotics) are not common.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116CE-5AC4-F740-9076-D315E1AFC210}" type="slidenum">
              <a:rPr lang="en-US" smtClean="0"/>
              <a:t>14</a:t>
            </a:fld>
            <a:endParaRPr lang="en-US"/>
          </a:p>
        </p:txBody>
      </p:sp>
      <p:pic>
        <p:nvPicPr>
          <p:cNvPr id="5126" name="Picture 6" descr="dying in nursing homeçåçæå°çµæ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0794" y="4541316"/>
            <a:ext cx="3129866" cy="1958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95284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 Models in NHs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Hospice partnerships</a:t>
            </a:r>
          </a:p>
          <a:p>
            <a:r>
              <a:rPr lang="en-US" dirty="0"/>
              <a:t>External palliative care teams</a:t>
            </a:r>
          </a:p>
          <a:p>
            <a:r>
              <a:rPr lang="en-US" dirty="0"/>
              <a:t>Facility-based teams</a:t>
            </a:r>
          </a:p>
          <a:p>
            <a:r>
              <a:rPr lang="en-US" dirty="0"/>
              <a:t>27% of US nursing homes reported having a special program or specially trained staff for hospice and palliative care.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116CE-5AC4-F740-9076-D315E1AFC210}" type="slidenum">
              <a:rPr lang="en-US" smtClean="0"/>
              <a:t>15</a:t>
            </a:fld>
            <a:endParaRPr lang="en-US"/>
          </a:p>
        </p:txBody>
      </p:sp>
      <p:pic>
        <p:nvPicPr>
          <p:cNvPr id="6146" name="Picture 2" descr="nursing home hospiceçåçæå°çµæ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2154" y="4547382"/>
            <a:ext cx="2333625" cy="195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32593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4"/>
          <p:cNvSpPr txBox="1">
            <a:spLocks noGrp="1"/>
          </p:cNvSpPr>
          <p:nvPr>
            <p:ph type="title"/>
          </p:nvPr>
        </p:nvSpPr>
        <p:spPr>
          <a:xfrm>
            <a:off x="742950" y="648056"/>
            <a:ext cx="8401050" cy="994275"/>
          </a:xfrm>
          <a:prstGeom prst="rect">
            <a:avLst/>
          </a:prstGeom>
        </p:spPr>
        <p:txBody>
          <a:bodyPr spcFirstLastPara="1" vert="horz" wrap="square" lIns="68569" tIns="34275" rIns="68569" bIns="34275" rtlCol="0" anchor="ctr" anchorCtr="0">
            <a:noAutofit/>
          </a:bodyPr>
          <a:lstStyle/>
          <a:p>
            <a:pPr algn="l">
              <a:spcBef>
                <a:spcPts val="0"/>
              </a:spcBef>
            </a:pPr>
            <a:r>
              <a:rPr lang="en-US" sz="3200" dirty="0"/>
              <a:t>An Excellent Example of Sharing Resources</a:t>
            </a:r>
            <a:endParaRPr sz="3200" dirty="0"/>
          </a:p>
        </p:txBody>
      </p:sp>
      <p:sp>
        <p:nvSpPr>
          <p:cNvPr id="155" name="Google Shape;155;p24"/>
          <p:cNvSpPr txBox="1">
            <a:spLocks noGrp="1"/>
          </p:cNvSpPr>
          <p:nvPr>
            <p:ph type="body" idx="1"/>
          </p:nvPr>
        </p:nvSpPr>
        <p:spPr>
          <a:xfrm>
            <a:off x="742950" y="1498913"/>
            <a:ext cx="5200650" cy="3263400"/>
          </a:xfrm>
          <a:prstGeom prst="rect">
            <a:avLst/>
          </a:prstGeom>
        </p:spPr>
        <p:txBody>
          <a:bodyPr spcFirstLastPara="1" vert="horz" wrap="square" lIns="68569" tIns="34275" rIns="68569" bIns="34275" rtlCol="0" anchor="t" anchorCtr="0">
            <a:noAutofit/>
          </a:bodyPr>
          <a:lstStyle/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Times New Roman"/>
                <a:ea typeface="Times New Roman"/>
                <a:cs typeface="Times New Roman"/>
                <a:sym typeface="Times New Roman"/>
              </a:rPr>
              <a:t>Canadian Virtual Hospice</a:t>
            </a:r>
            <a:r>
              <a:rPr lang="en-US" sz="1800" dirty="0"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n-US" sz="1800" b="1" u="sng" dirty="0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www.virtualhospice.ca</a:t>
            </a:r>
            <a:r>
              <a:rPr lang="en-US" sz="18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800" b="1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100"/>
              <a:buNone/>
            </a:pPr>
            <a:endParaRPr sz="1800" b="1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indent="0">
              <a:spcBef>
                <a:spcPts val="750"/>
              </a:spcBef>
              <a:buNone/>
            </a:pPr>
            <a:endParaRPr dirty="0"/>
          </a:p>
        </p:txBody>
      </p:sp>
      <p:pic>
        <p:nvPicPr>
          <p:cNvPr id="156" name="Google Shape;156;p24"/>
          <p:cNvPicPr preferRelativeResize="0"/>
          <p:nvPr/>
        </p:nvPicPr>
        <p:blipFill rotWithShape="1">
          <a:blip r:embed="rId4">
            <a:alphaModFix/>
          </a:blip>
          <a:srcRect l="3206" t="9297" r="3856"/>
          <a:stretch/>
        </p:blipFill>
        <p:spPr>
          <a:xfrm>
            <a:off x="742949" y="1976907"/>
            <a:ext cx="7488523" cy="389405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116CE-5AC4-F740-9076-D315E1AFC21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2100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5"/>
          <p:cNvSpPr txBox="1">
            <a:spLocks noGrp="1"/>
          </p:cNvSpPr>
          <p:nvPr>
            <p:ph type="title"/>
          </p:nvPr>
        </p:nvSpPr>
        <p:spPr>
          <a:xfrm>
            <a:off x="775650" y="1030781"/>
            <a:ext cx="8201250" cy="994275"/>
          </a:xfrm>
          <a:prstGeom prst="rect">
            <a:avLst/>
          </a:prstGeom>
        </p:spPr>
        <p:txBody>
          <a:bodyPr spcFirstLastPara="1" vert="horz" wrap="square" lIns="68569" tIns="34275" rIns="68569" bIns="34275" rtlCol="0" anchor="ctr" anchorCtr="0">
            <a:noAutofit/>
          </a:bodyPr>
          <a:lstStyle/>
          <a:p>
            <a:pPr algn="l">
              <a:spcBef>
                <a:spcPts val="0"/>
              </a:spcBef>
            </a:pPr>
            <a:r>
              <a:rPr lang="en-US" dirty="0"/>
              <a:t>Singapore ACP 2.0 movement from Hospital to clinics &amp; Nursing homes (</a:t>
            </a:r>
            <a:r>
              <a:rPr lang="en-US" dirty="0" err="1"/>
              <a:t>Jie</a:t>
            </a:r>
            <a:r>
              <a:rPr lang="en-US" dirty="0"/>
              <a:t>, </a:t>
            </a:r>
            <a:r>
              <a:rPr lang="en-US" dirty="0" err="1"/>
              <a:t>Quan</a:t>
            </a:r>
            <a:r>
              <a:rPr lang="en-US" dirty="0"/>
              <a:t>, 2018) </a:t>
            </a:r>
            <a:endParaRPr dirty="0"/>
          </a:p>
        </p:txBody>
      </p:sp>
      <p:pic>
        <p:nvPicPr>
          <p:cNvPr id="162" name="Google Shape;162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5650" y="2590635"/>
            <a:ext cx="6322219" cy="1514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66638" y="4190564"/>
            <a:ext cx="5972175" cy="19716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116CE-5AC4-F740-9076-D315E1AFC21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4618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6"/>
          <p:cNvSpPr txBox="1">
            <a:spLocks noGrp="1"/>
          </p:cNvSpPr>
          <p:nvPr>
            <p:ph type="title"/>
          </p:nvPr>
        </p:nvSpPr>
        <p:spPr>
          <a:xfrm>
            <a:off x="628650" y="737986"/>
            <a:ext cx="7886700" cy="994275"/>
          </a:xfrm>
          <a:prstGeom prst="rect">
            <a:avLst/>
          </a:prstGeom>
        </p:spPr>
        <p:txBody>
          <a:bodyPr spcFirstLastPara="1" vert="horz" wrap="square" lIns="68569" tIns="34275" rIns="68569" bIns="34275" rtlCol="0" anchor="ctr" anchorCtr="0">
            <a:noAutofit/>
          </a:bodyPr>
          <a:lstStyle/>
          <a:p>
            <a:pPr algn="l">
              <a:spcBef>
                <a:spcPts val="0"/>
              </a:spcBef>
            </a:pPr>
            <a:r>
              <a:rPr lang="en-US" dirty="0"/>
              <a:t>Hong Kong Overview</a:t>
            </a:r>
            <a:endParaRPr dirty="0"/>
          </a:p>
        </p:txBody>
      </p:sp>
      <p:sp>
        <p:nvSpPr>
          <p:cNvPr id="169" name="Google Shape;169;p26"/>
          <p:cNvSpPr txBox="1">
            <a:spLocks noGrp="1"/>
          </p:cNvSpPr>
          <p:nvPr>
            <p:ph type="body" idx="1"/>
          </p:nvPr>
        </p:nvSpPr>
        <p:spPr>
          <a:xfrm>
            <a:off x="457200" y="1659774"/>
            <a:ext cx="6041475" cy="3263400"/>
          </a:xfrm>
          <a:prstGeom prst="rect">
            <a:avLst/>
          </a:prstGeom>
        </p:spPr>
        <p:txBody>
          <a:bodyPr spcFirstLastPara="1" vert="horz" wrap="square" lIns="68569" tIns="34275" rIns="68569" bIns="34275" rtlCol="0" anchor="t" anchorCtr="0">
            <a:noAutofit/>
          </a:bodyPr>
          <a:lstStyle/>
          <a:p>
            <a:pPr indent="-304800">
              <a:spcBef>
                <a:spcPts val="0"/>
              </a:spcBef>
              <a:buSzPts val="2800"/>
              <a:buFont typeface="Calibri"/>
              <a:buChar char="●"/>
            </a:pPr>
            <a:r>
              <a:rPr lang="en-US" dirty="0"/>
              <a:t>Strategic Plan for Palliative care came out in 2017.</a:t>
            </a:r>
            <a:endParaRPr dirty="0"/>
          </a:p>
          <a:p>
            <a:pPr indent="-304800">
              <a:spcBef>
                <a:spcPts val="0"/>
              </a:spcBef>
              <a:buSzPts val="2800"/>
              <a:buFont typeface="Calibri"/>
              <a:buChar char="●"/>
            </a:pPr>
            <a:r>
              <a:rPr lang="en-US" dirty="0"/>
              <a:t>Palliative Care development in HK Hospital Authority (HA)</a:t>
            </a:r>
            <a:endParaRPr dirty="0"/>
          </a:p>
          <a:p>
            <a:pPr marL="685800" lvl="1">
              <a:spcBef>
                <a:spcPts val="0"/>
              </a:spcBef>
              <a:buSzPts val="2400"/>
              <a:buChar char="○"/>
            </a:pPr>
            <a:r>
              <a:rPr lang="en-US" dirty="0"/>
              <a:t>Expand palliative home care</a:t>
            </a:r>
            <a:endParaRPr dirty="0"/>
          </a:p>
          <a:p>
            <a:pPr marL="685800" lvl="1">
              <a:spcBef>
                <a:spcPts val="0"/>
              </a:spcBef>
              <a:buSzPts val="2400"/>
              <a:buChar char="○"/>
            </a:pPr>
            <a:r>
              <a:rPr lang="en-US" dirty="0"/>
              <a:t>Enhance PC support to elderly residents in RCHEs</a:t>
            </a:r>
            <a:endParaRPr dirty="0"/>
          </a:p>
        </p:txBody>
      </p:sp>
      <p:pic>
        <p:nvPicPr>
          <p:cNvPr id="170" name="Google Shape;170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08295" y="1308109"/>
            <a:ext cx="2821405" cy="361506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116CE-5AC4-F740-9076-D315E1AFC21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5342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Picture 24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7335" y="2720340"/>
            <a:ext cx="1160145" cy="1091565"/>
          </a:xfrm>
          <a:prstGeom prst="rect">
            <a:avLst/>
          </a:prstGeom>
        </p:spPr>
      </p:pic>
      <p:pic>
        <p:nvPicPr>
          <p:cNvPr id="243" name="Picture 24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8940" y="2623185"/>
            <a:ext cx="1508760" cy="1343025"/>
          </a:xfrm>
          <a:prstGeom prst="rect">
            <a:avLst/>
          </a:prstGeom>
        </p:spPr>
      </p:pic>
      <p:pic>
        <p:nvPicPr>
          <p:cNvPr id="244" name="Picture 24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9165" y="2508885"/>
            <a:ext cx="1520190" cy="1285875"/>
          </a:xfrm>
          <a:prstGeom prst="rect">
            <a:avLst/>
          </a:prstGeom>
        </p:spPr>
      </p:pic>
      <p:pic>
        <p:nvPicPr>
          <p:cNvPr id="245" name="Picture 24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60819" y="2566035"/>
            <a:ext cx="1154430" cy="1148715"/>
          </a:xfrm>
          <a:prstGeom prst="rect">
            <a:avLst/>
          </a:prstGeom>
        </p:spPr>
      </p:pic>
      <p:sp>
        <p:nvSpPr>
          <p:cNvPr id="2" name="TextBox 245"/>
          <p:cNvSpPr txBox="1"/>
          <p:nvPr/>
        </p:nvSpPr>
        <p:spPr>
          <a:xfrm>
            <a:off x="1537335" y="424392"/>
            <a:ext cx="7413266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3600" b="1" dirty="0">
                <a:latin typeface="Britannic Bold" panose="020B0903060703020204" pitchFamily="34" charset="0"/>
                <a:ea typeface="+mj-ea"/>
                <a:cs typeface="+mj-cs"/>
              </a:rPr>
              <a:t>Hong Kong Preferred Place of Death</a:t>
            </a:r>
          </a:p>
        </p:txBody>
      </p:sp>
      <p:sp>
        <p:nvSpPr>
          <p:cNvPr id="246" name="TextBox 246"/>
          <p:cNvSpPr txBox="1"/>
          <p:nvPr/>
        </p:nvSpPr>
        <p:spPr>
          <a:xfrm>
            <a:off x="1898522" y="4077842"/>
            <a:ext cx="440837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1350" spc="-8" dirty="0">
                <a:latin typeface="Calibri"/>
                <a:ea typeface="Calibri"/>
              </a:rPr>
              <a:t>Ho</a:t>
            </a:r>
            <a:r>
              <a:rPr lang="en-US" altLang="zh-CN" sz="1350" dirty="0">
                <a:latin typeface="Calibri"/>
                <a:ea typeface="Calibri"/>
              </a:rPr>
              <a:t>me</a:t>
            </a:r>
          </a:p>
          <a:p>
            <a:r>
              <a:rPr lang="en-US" altLang="zh-CN" sz="1350" b="1" spc="-4" dirty="0">
                <a:latin typeface="Calibri"/>
                <a:ea typeface="Calibri"/>
              </a:rPr>
              <a:t>30.</a:t>
            </a:r>
            <a:r>
              <a:rPr lang="en-US" altLang="zh-CN" sz="1350" b="1" dirty="0">
                <a:latin typeface="Calibri"/>
                <a:ea typeface="Calibri"/>
              </a:rPr>
              <a:t>8%</a:t>
            </a:r>
          </a:p>
        </p:txBody>
      </p:sp>
      <p:sp>
        <p:nvSpPr>
          <p:cNvPr id="247" name="TextBox 247"/>
          <p:cNvSpPr txBox="1"/>
          <p:nvPr/>
        </p:nvSpPr>
        <p:spPr>
          <a:xfrm>
            <a:off x="3420047" y="4077842"/>
            <a:ext cx="578995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1350" spc="-8" dirty="0">
                <a:latin typeface="Calibri"/>
                <a:ea typeface="Calibri"/>
              </a:rPr>
              <a:t>H</a:t>
            </a:r>
            <a:r>
              <a:rPr lang="en-US" altLang="zh-CN" sz="1350" spc="-4" dirty="0">
                <a:latin typeface="Calibri"/>
                <a:ea typeface="Calibri"/>
              </a:rPr>
              <a:t>ospital</a:t>
            </a:r>
          </a:p>
          <a:p>
            <a:pPr indent="68579"/>
            <a:r>
              <a:rPr lang="en-US" altLang="zh-CN" sz="1350" b="1" spc="-4" dirty="0">
                <a:latin typeface="Calibri"/>
                <a:ea typeface="Calibri"/>
              </a:rPr>
              <a:t>51.</a:t>
            </a:r>
            <a:r>
              <a:rPr lang="en-US" altLang="zh-CN" sz="1350" b="1" dirty="0">
                <a:latin typeface="Calibri"/>
                <a:ea typeface="Calibri"/>
              </a:rPr>
              <a:t>8%</a:t>
            </a:r>
          </a:p>
        </p:txBody>
      </p:sp>
      <p:sp>
        <p:nvSpPr>
          <p:cNvPr id="248" name="TextBox 248"/>
          <p:cNvSpPr txBox="1"/>
          <p:nvPr/>
        </p:nvSpPr>
        <p:spPr>
          <a:xfrm>
            <a:off x="4980718" y="3974058"/>
            <a:ext cx="1070553" cy="6232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32003"/>
            <a:r>
              <a:rPr lang="en-US" altLang="zh-CN" sz="1350" spc="-4" dirty="0">
                <a:latin typeface="Calibri"/>
                <a:ea typeface="Calibri"/>
              </a:rPr>
              <a:t>Aged/</a:t>
            </a:r>
            <a:r>
              <a:rPr lang="en-US" altLang="zh-CN" sz="1350" spc="-8" dirty="0">
                <a:latin typeface="Calibri"/>
                <a:cs typeface="Calibri"/>
              </a:rPr>
              <a:t> </a:t>
            </a:r>
            <a:r>
              <a:rPr lang="en-US" altLang="zh-CN" sz="1350" dirty="0">
                <a:latin typeface="Calibri"/>
                <a:ea typeface="Calibri"/>
              </a:rPr>
              <a:t>Nursing</a:t>
            </a:r>
          </a:p>
          <a:p>
            <a:r>
              <a:rPr lang="en-US" altLang="zh-CN" sz="1350" dirty="0">
                <a:latin typeface="Calibri"/>
                <a:ea typeface="Calibri"/>
              </a:rPr>
              <a:t>home/</a:t>
            </a:r>
            <a:r>
              <a:rPr lang="en-US" altLang="zh-CN" sz="1350" spc="4" dirty="0">
                <a:latin typeface="Calibri"/>
                <a:cs typeface="Calibri"/>
              </a:rPr>
              <a:t> </a:t>
            </a:r>
            <a:r>
              <a:rPr lang="en-US" altLang="zh-CN" sz="1350" dirty="0">
                <a:latin typeface="Calibri"/>
                <a:ea typeface="Calibri"/>
              </a:rPr>
              <a:t>Hospice</a:t>
            </a:r>
          </a:p>
          <a:p>
            <a:pPr indent="314325"/>
            <a:r>
              <a:rPr lang="en-US" altLang="zh-CN" sz="1350" b="1" spc="-4" dirty="0">
                <a:latin typeface="Calibri"/>
                <a:ea typeface="Calibri"/>
              </a:rPr>
              <a:t>16.</a:t>
            </a:r>
            <a:r>
              <a:rPr lang="en-US" altLang="zh-CN" sz="1350" b="1" dirty="0">
                <a:latin typeface="Calibri"/>
                <a:ea typeface="Calibri"/>
              </a:rPr>
              <a:t>2%</a:t>
            </a:r>
          </a:p>
        </p:txBody>
      </p:sp>
      <p:sp>
        <p:nvSpPr>
          <p:cNvPr id="249" name="TextBox 249"/>
          <p:cNvSpPr txBox="1"/>
          <p:nvPr/>
        </p:nvSpPr>
        <p:spPr>
          <a:xfrm>
            <a:off x="6902576" y="4077842"/>
            <a:ext cx="478803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1350" spc="-11" dirty="0">
                <a:latin typeface="Calibri"/>
                <a:ea typeface="Calibri"/>
              </a:rPr>
              <a:t>Oth</a:t>
            </a:r>
            <a:r>
              <a:rPr lang="en-US" altLang="zh-CN" sz="1350" spc="-4" dirty="0">
                <a:latin typeface="Calibri"/>
                <a:ea typeface="Calibri"/>
              </a:rPr>
              <a:t>ers</a:t>
            </a:r>
          </a:p>
          <a:p>
            <a:pPr indent="62864"/>
            <a:r>
              <a:rPr lang="en-US" altLang="zh-CN" sz="1350" b="1" spc="-8" dirty="0">
                <a:latin typeface="Calibri"/>
                <a:ea typeface="Calibri"/>
              </a:rPr>
              <a:t>0.</a:t>
            </a:r>
            <a:r>
              <a:rPr lang="en-US" altLang="zh-CN" sz="1350" b="1" dirty="0">
                <a:latin typeface="Calibri"/>
                <a:ea typeface="Calibri"/>
              </a:rPr>
              <a:t>2%</a:t>
            </a:r>
          </a:p>
        </p:txBody>
      </p:sp>
      <p:sp>
        <p:nvSpPr>
          <p:cNvPr id="11" name="文字方塊 10"/>
          <p:cNvSpPr txBox="1"/>
          <p:nvPr/>
        </p:nvSpPr>
        <p:spPr>
          <a:xfrm>
            <a:off x="6400799" y="5135215"/>
            <a:ext cx="24357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err="1">
                <a:latin typeface="Calibri"/>
                <a:ea typeface="Calibri"/>
              </a:rPr>
              <a:t>Eng-Kiong</a:t>
            </a:r>
            <a:r>
              <a:rPr lang="en-US" altLang="zh-CN" sz="1200" spc="-48" dirty="0">
                <a:latin typeface="Calibri"/>
                <a:cs typeface="Calibri"/>
              </a:rPr>
              <a:t> </a:t>
            </a:r>
            <a:r>
              <a:rPr lang="en-US" altLang="zh-CN" sz="1200" dirty="0" err="1">
                <a:latin typeface="Calibri"/>
                <a:ea typeface="Calibri"/>
              </a:rPr>
              <a:t>Yeoh</a:t>
            </a:r>
            <a:endParaRPr lang="zh-TW" alt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116CE-5AC4-F740-9076-D315E1AFC21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041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/>
              <a:t>Where do People Die Globally?</a:t>
            </a:r>
            <a:endParaRPr lang="zh-TW" altLang="en-US" dirty="0"/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116CE-5AC4-F740-9076-D315E1AFC21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9237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7"/>
          <p:cNvSpPr txBox="1">
            <a:spLocks noGrp="1"/>
          </p:cNvSpPr>
          <p:nvPr>
            <p:ph type="title"/>
          </p:nvPr>
        </p:nvSpPr>
        <p:spPr>
          <a:xfrm>
            <a:off x="786215" y="549980"/>
            <a:ext cx="8357786" cy="994275"/>
          </a:xfrm>
          <a:prstGeom prst="rect">
            <a:avLst/>
          </a:prstGeom>
        </p:spPr>
        <p:txBody>
          <a:bodyPr spcFirstLastPara="1" vert="horz" wrap="square" lIns="68569" tIns="34275" rIns="68569" bIns="34275" rtlCol="0" anchor="ctr" anchorCtr="0">
            <a:noAutofit/>
          </a:bodyPr>
          <a:lstStyle/>
          <a:p>
            <a:pPr algn="l">
              <a:spcBef>
                <a:spcPts val="0"/>
              </a:spcBef>
            </a:pPr>
            <a:r>
              <a:rPr lang="en-US" sz="3600" dirty="0">
                <a:sym typeface="Arial"/>
              </a:rPr>
              <a:t>Preferences of </a:t>
            </a:r>
            <a:r>
              <a:rPr lang="en-US" sz="3600" dirty="0" err="1">
                <a:sym typeface="Arial"/>
              </a:rPr>
              <a:t>EoLC</a:t>
            </a:r>
            <a:r>
              <a:rPr lang="en-US" sz="3600" dirty="0">
                <a:sym typeface="Arial"/>
              </a:rPr>
              <a:t> among Nursing Home Residents</a:t>
            </a:r>
            <a:endParaRPr sz="3600" dirty="0"/>
          </a:p>
        </p:txBody>
      </p:sp>
      <p:sp>
        <p:nvSpPr>
          <p:cNvPr id="176" name="Google Shape;176;p27"/>
          <p:cNvSpPr txBox="1">
            <a:spLocks noGrp="1"/>
          </p:cNvSpPr>
          <p:nvPr>
            <p:ph type="body" idx="1"/>
          </p:nvPr>
        </p:nvSpPr>
        <p:spPr>
          <a:xfrm>
            <a:off x="222191" y="2179178"/>
            <a:ext cx="8921809" cy="2398428"/>
          </a:xfrm>
          <a:prstGeom prst="rect">
            <a:avLst/>
          </a:prstGeom>
        </p:spPr>
        <p:txBody>
          <a:bodyPr spcFirstLastPara="1" vert="horz" wrap="square" lIns="68569" tIns="34275" rIns="68569" bIns="34275" rtlCol="0" anchor="t" anchorCtr="0">
            <a:noAutofit/>
          </a:bodyPr>
          <a:lstStyle/>
          <a:p>
            <a:pPr marL="0" indent="0">
              <a:spcBef>
                <a:spcPts val="750"/>
              </a:spcBef>
              <a:buNone/>
            </a:pPr>
            <a:endParaRPr lang="en-US" sz="2800" dirty="0"/>
          </a:p>
          <a:p>
            <a:pPr marL="0" indent="0">
              <a:spcBef>
                <a:spcPts val="750"/>
              </a:spcBef>
              <a:buNone/>
            </a:pPr>
            <a:r>
              <a:rPr lang="en-US" sz="2800" dirty="0"/>
              <a:t>Advance directive and end-of-life care preferences among Chinese nursing home residents in Hong Kong </a:t>
            </a:r>
            <a:endParaRPr sz="2800" dirty="0"/>
          </a:p>
          <a:p>
            <a:pPr indent="-304800">
              <a:spcBef>
                <a:spcPts val="750"/>
              </a:spcBef>
              <a:buSzPts val="2800"/>
            </a:pPr>
            <a:r>
              <a:rPr lang="en-US" sz="2800" dirty="0"/>
              <a:t>35% would prefer to die in RCHEs. </a:t>
            </a:r>
            <a:endParaRPr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116CE-5AC4-F740-9076-D315E1AFC210}" type="slidenum">
              <a:rPr lang="en-US" smtClean="0"/>
              <a:t>20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691498" y="5046068"/>
            <a:ext cx="28030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304800">
              <a:spcBef>
                <a:spcPts val="750"/>
              </a:spcBef>
              <a:buSzPts val="2800"/>
            </a:pPr>
            <a:r>
              <a:rPr lang="da-DK" dirty="0"/>
              <a:t>Chu LW, Luk JKH, Hui E et al. Am Med Dir Assoc. 2011</a:t>
            </a:r>
          </a:p>
        </p:txBody>
      </p:sp>
    </p:spTree>
    <p:extLst>
      <p:ext uri="{BB962C8B-B14F-4D97-AF65-F5344CB8AC3E}">
        <p14:creationId xmlns:p14="http://schemas.microsoft.com/office/powerpoint/2010/main" val="21595403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8"/>
          <p:cNvSpPr txBox="1">
            <a:spLocks noGrp="1"/>
          </p:cNvSpPr>
          <p:nvPr>
            <p:ph type="title"/>
          </p:nvPr>
        </p:nvSpPr>
        <p:spPr>
          <a:xfrm>
            <a:off x="1023789" y="618880"/>
            <a:ext cx="8120211" cy="994275"/>
          </a:xfrm>
          <a:prstGeom prst="rect">
            <a:avLst/>
          </a:prstGeom>
        </p:spPr>
        <p:txBody>
          <a:bodyPr spcFirstLastPara="1" vert="horz" wrap="square" lIns="68569" tIns="34275" rIns="68569" bIns="34275" rtlCol="0" anchor="ctr" anchorCtr="0">
            <a:noAutofit/>
          </a:bodyPr>
          <a:lstStyle/>
          <a:p>
            <a:pPr algn="l">
              <a:spcBef>
                <a:spcPts val="0"/>
              </a:spcBef>
            </a:pPr>
            <a:r>
              <a:rPr lang="en-US" sz="3600" dirty="0"/>
              <a:t>Hong Kong Residential Care Homes for Elderly </a:t>
            </a:r>
            <a:endParaRPr sz="3600" dirty="0"/>
          </a:p>
        </p:txBody>
      </p:sp>
      <p:sp>
        <p:nvSpPr>
          <p:cNvPr id="182" name="Google Shape;182;p28"/>
          <p:cNvSpPr txBox="1">
            <a:spLocks noGrp="1"/>
          </p:cNvSpPr>
          <p:nvPr>
            <p:ph type="body" idx="1"/>
          </p:nvPr>
        </p:nvSpPr>
        <p:spPr>
          <a:xfrm>
            <a:off x="577516" y="2023335"/>
            <a:ext cx="7883090" cy="3263400"/>
          </a:xfrm>
          <a:prstGeom prst="rect">
            <a:avLst/>
          </a:prstGeom>
        </p:spPr>
        <p:txBody>
          <a:bodyPr spcFirstLastPara="1" vert="horz" wrap="square" lIns="68569" tIns="34275" rIns="68569" bIns="34275" rtlCol="0" anchor="t" anchorCtr="0">
            <a:noAutofit/>
          </a:bodyPr>
          <a:lstStyle/>
          <a:p>
            <a:pPr indent="-304800">
              <a:spcBef>
                <a:spcPts val="750"/>
              </a:spcBef>
              <a:buSzPts val="2800"/>
              <a:buFont typeface="Calibri"/>
              <a:buChar char="•"/>
            </a:pPr>
            <a:r>
              <a:rPr lang="en-US" sz="2500" dirty="0"/>
              <a:t>93,600 live in RCHEs in 2016. Mostly chronically ill.</a:t>
            </a:r>
            <a:endParaRPr sz="2500" dirty="0"/>
          </a:p>
          <a:p>
            <a:pPr indent="-304800">
              <a:spcBef>
                <a:spcPts val="0"/>
              </a:spcBef>
              <a:buSzPts val="2800"/>
              <a:buFont typeface="Calibri"/>
              <a:buChar char="•"/>
            </a:pPr>
            <a:r>
              <a:rPr lang="en-US" sz="2500" dirty="0"/>
              <a:t>Around 10,000 elderly residents pass away in hospital each year. </a:t>
            </a:r>
          </a:p>
          <a:p>
            <a:pPr indent="-304800">
              <a:spcBef>
                <a:spcPts val="0"/>
              </a:spcBef>
              <a:buSzPts val="2800"/>
              <a:buFont typeface="Calibri"/>
              <a:buChar char="•"/>
            </a:pPr>
            <a:r>
              <a:rPr lang="en-US" sz="2500" dirty="0"/>
              <a:t>16.6% Annual percentage of deaths</a:t>
            </a:r>
          </a:p>
          <a:p>
            <a:pPr indent="-304800">
              <a:spcBef>
                <a:spcPts val="0"/>
              </a:spcBef>
              <a:buSzPts val="2800"/>
              <a:buFont typeface="Calibri"/>
              <a:buChar char="•"/>
            </a:pPr>
            <a:r>
              <a:rPr lang="en-US" sz="2500" dirty="0"/>
              <a:t>Average of hospitalization times in the last 6 months: 3 times</a:t>
            </a:r>
            <a:endParaRPr sz="2500" dirty="0"/>
          </a:p>
          <a:p>
            <a:pPr indent="-304800">
              <a:spcBef>
                <a:spcPts val="0"/>
              </a:spcBef>
              <a:buSzPts val="2800"/>
            </a:pPr>
            <a:r>
              <a:rPr lang="en-US" sz="2500" dirty="0"/>
              <a:t>Average lengths of stay: 28 days </a:t>
            </a:r>
            <a:endParaRPr sz="2500" dirty="0"/>
          </a:p>
          <a:p>
            <a:pPr marL="0" indent="0">
              <a:spcBef>
                <a:spcPts val="750"/>
              </a:spcBef>
              <a:buNone/>
            </a:pPr>
            <a:r>
              <a:rPr lang="en-US" sz="2500" b="1" u="sng" dirty="0"/>
              <a:t>Providing good quality end-of-life care is recognized vital to RCHEs.</a:t>
            </a:r>
            <a:endParaRPr sz="2500" u="sng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116CE-5AC4-F740-9076-D315E1AFC210}" type="slidenum">
              <a:rPr lang="en-US" smtClean="0"/>
              <a:t>21</a:t>
            </a:fld>
            <a:endParaRPr lang="en-US"/>
          </a:p>
        </p:txBody>
      </p:sp>
      <p:sp>
        <p:nvSpPr>
          <p:cNvPr id="2" name="文字方塊 1"/>
          <p:cNvSpPr txBox="1"/>
          <p:nvPr/>
        </p:nvSpPr>
        <p:spPr>
          <a:xfrm>
            <a:off x="2763330" y="6150227"/>
            <a:ext cx="4579202" cy="7489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-304800">
              <a:spcBef>
                <a:spcPts val="0"/>
              </a:spcBef>
              <a:buSzPts val="2800"/>
            </a:pPr>
            <a:r>
              <a:rPr lang="fr-FR" altLang="zh-TW" dirty="0">
                <a:latin typeface="Arial"/>
                <a:ea typeface="Arial"/>
                <a:cs typeface="Arial"/>
                <a:sym typeface="Arial"/>
              </a:rPr>
              <a:t>(Lau, Tse, Chen, Lam, Lam, &amp; Chan, 2010)</a:t>
            </a:r>
            <a:endParaRPr lang="fr-FR" altLang="zh-TW" dirty="0">
              <a:highlight>
                <a:srgbClr val="00FFFF"/>
              </a:highlight>
            </a:endParaRPr>
          </a:p>
          <a:p>
            <a:pPr indent="0">
              <a:spcBef>
                <a:spcPts val="750"/>
              </a:spcBef>
              <a:buNone/>
            </a:pPr>
            <a:endParaRPr lang="fr-FR" altLang="zh-TW" dirty="0">
              <a:highlight>
                <a:srgbClr val="00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8758304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0"/>
          <p:cNvSpPr txBox="1">
            <a:spLocks noGrp="1"/>
          </p:cNvSpPr>
          <p:nvPr>
            <p:ph type="title"/>
          </p:nvPr>
        </p:nvSpPr>
        <p:spPr>
          <a:xfrm>
            <a:off x="1135857" y="498705"/>
            <a:ext cx="8008143" cy="994275"/>
          </a:xfrm>
          <a:prstGeom prst="rect">
            <a:avLst/>
          </a:prstGeom>
        </p:spPr>
        <p:txBody>
          <a:bodyPr spcFirstLastPara="1" vert="horz" wrap="square" lIns="68569" tIns="34275" rIns="68569" bIns="34275" rtlCol="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sz="2600" dirty="0"/>
              <a:t>A Program Led by Hospital Authority HK</a:t>
            </a:r>
            <a:endParaRPr sz="2600" dirty="0"/>
          </a:p>
        </p:txBody>
      </p:sp>
      <p:pic>
        <p:nvPicPr>
          <p:cNvPr id="194" name="Google Shape;194;p30"/>
          <p:cNvPicPr preferRelativeResize="0"/>
          <p:nvPr/>
        </p:nvPicPr>
        <p:blipFill rotWithShape="1">
          <a:blip r:embed="rId3">
            <a:alphaModFix/>
          </a:blip>
          <a:srcRect t="14021" b="1965"/>
          <a:stretch/>
        </p:blipFill>
        <p:spPr>
          <a:xfrm>
            <a:off x="934693" y="1344786"/>
            <a:ext cx="7589400" cy="440170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116CE-5AC4-F740-9076-D315E1AFC210}" type="slidenum">
              <a:rPr lang="en-US" smtClean="0"/>
              <a:t>22</a:t>
            </a:fld>
            <a:endParaRPr lang="en-US"/>
          </a:p>
        </p:txBody>
      </p:sp>
      <p:sp>
        <p:nvSpPr>
          <p:cNvPr id="2" name="文字方塊 1"/>
          <p:cNvSpPr txBox="1"/>
          <p:nvPr/>
        </p:nvSpPr>
        <p:spPr>
          <a:xfrm>
            <a:off x="240632" y="5938583"/>
            <a:ext cx="8977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>
                <a:solidFill>
                  <a:schemeClr val="dk1"/>
                </a:solidFill>
              </a:rPr>
              <a:t>Community Geriatric Assessment Team. (</a:t>
            </a:r>
            <a:r>
              <a:rPr lang="en-US" altLang="zh-TW" b="1" i="1">
                <a:solidFill>
                  <a:srgbClr val="6A6A6A"/>
                </a:solidFill>
              </a:rPr>
              <a:t>CGAT</a:t>
            </a:r>
            <a:r>
              <a:rPr lang="en-US" altLang="zh-TW">
                <a:solidFill>
                  <a:schemeClr val="dk1"/>
                </a:solidFill>
              </a:rPr>
              <a:t>). outreach service to frail elders living in RCHEs</a:t>
            </a:r>
            <a:endParaRPr lang="zh-TW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100394" y="6198861"/>
            <a:ext cx="1055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(Li, 2018)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97509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Enhancement of CGAT Service of EOL Care in RCHE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HK East Cluster CGAT provided EOL care in RCHE since 1/2014, strengthened by collaboration with palliative team since 10/2015.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Up to 8/2016, 58% of RCHE joined the service and received formal training.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151 patients were recruited.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82% of ACP signed in RCHE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Mean age 90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95% were chair/bedbound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On average received 4.6 months of EOL care before death</a:t>
            </a:r>
          </a:p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Adherance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of DNACPR order was 100% in A&amp;E and inpatient.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116CE-5AC4-F740-9076-D315E1AFC210}" type="slidenum">
              <a:rPr lang="en-US" smtClean="0"/>
              <a:t>23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879507" y="6126163"/>
            <a:ext cx="1815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Shum et al., 2017</a:t>
            </a:r>
          </a:p>
        </p:txBody>
      </p:sp>
    </p:spTree>
    <p:extLst>
      <p:ext uri="{BB962C8B-B14F-4D97-AF65-F5344CB8AC3E}">
        <p14:creationId xmlns:p14="http://schemas.microsoft.com/office/powerpoint/2010/main" val="8479080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1"/>
          <p:cNvSpPr txBox="1">
            <a:spLocks noGrp="1"/>
          </p:cNvSpPr>
          <p:nvPr>
            <p:ph type="title"/>
          </p:nvPr>
        </p:nvSpPr>
        <p:spPr>
          <a:xfrm>
            <a:off x="1577233" y="396156"/>
            <a:ext cx="7566767" cy="99417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ctr" anchorCtr="0">
            <a:noAutofit/>
          </a:bodyPr>
          <a:lstStyle/>
          <a:p>
            <a:pPr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4400"/>
            </a:pPr>
            <a:r>
              <a:rPr lang="en-US" sz="3200" dirty="0">
                <a:sym typeface="Calibri"/>
              </a:rPr>
              <a:t>Haven of Hope Nursing Home</a:t>
            </a:r>
            <a:endParaRPr sz="3200" dirty="0">
              <a:sym typeface="Calibri"/>
            </a:endParaRPr>
          </a:p>
        </p:txBody>
      </p:sp>
      <p:sp>
        <p:nvSpPr>
          <p:cNvPr id="200" name="Google Shape;200;p31"/>
          <p:cNvSpPr txBox="1">
            <a:spLocks noGrp="1"/>
          </p:cNvSpPr>
          <p:nvPr>
            <p:ph type="body" idx="1"/>
          </p:nvPr>
        </p:nvSpPr>
        <p:spPr>
          <a:xfrm>
            <a:off x="628650" y="222646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t" anchorCtr="0">
            <a:noAutofit/>
          </a:bodyPr>
          <a:lstStyle/>
          <a:p>
            <a:pPr marL="171450" indent="-17145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2800"/>
            </a:pPr>
            <a:r>
              <a:rPr lang="en-US" sz="23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Background and setting</a:t>
            </a:r>
            <a:endParaRPr sz="2300" dirty="0"/>
          </a:p>
          <a:p>
            <a:pPr marL="514350" lvl="1" indent="-17145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3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Subvented</a:t>
            </a:r>
            <a:r>
              <a:rPr lang="en-US" sz="23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residential care home for the elderly, licensed by Department of Health</a:t>
            </a:r>
            <a:endParaRPr sz="2300" dirty="0"/>
          </a:p>
          <a:p>
            <a:pPr marL="514350" lvl="1" indent="-17145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3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Provide 270 government subsidized beds for long-term care</a:t>
            </a:r>
            <a:endParaRPr sz="2300" dirty="0"/>
          </a:p>
          <a:p>
            <a:pPr marL="514350" lvl="1" indent="-17145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3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Aged 65+, high level of frail</a:t>
            </a:r>
            <a:endParaRPr sz="2300" dirty="0"/>
          </a:p>
          <a:p>
            <a:pPr marL="514350" lvl="1" indent="-17145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3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 residents were screened by the Standardized Care Need Assessment Mechanism for Elderly Services</a:t>
            </a:r>
            <a:endParaRPr sz="2300" dirty="0"/>
          </a:p>
          <a:p>
            <a:pPr marL="514350" lvl="1" indent="-17145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3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Provide standard </a:t>
            </a:r>
            <a:r>
              <a:rPr lang="en-US" sz="23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EoL</a:t>
            </a:r>
            <a:r>
              <a:rPr lang="en-US" sz="23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medical and nursing care services </a:t>
            </a:r>
            <a:endParaRPr sz="23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indent="-3810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ts val="2800"/>
              <a:buNone/>
            </a:pPr>
            <a:endParaRPr sz="21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indent="-3810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ts val="2800"/>
              <a:buNone/>
            </a:pPr>
            <a:endParaRPr sz="21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1" name="Google Shape;201;p31"/>
          <p:cNvPicPr preferRelativeResize="0"/>
          <p:nvPr/>
        </p:nvPicPr>
        <p:blipFill rotWithShape="1">
          <a:blip r:embed="rId3">
            <a:alphaModFix/>
          </a:blip>
          <a:srcRect l="23279" t="12221" r="63495" b="79284"/>
          <a:stretch/>
        </p:blipFill>
        <p:spPr>
          <a:xfrm>
            <a:off x="3339765" y="1216435"/>
            <a:ext cx="2752122" cy="99417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116CE-5AC4-F740-9076-D315E1AFC21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3607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2"/>
          <p:cNvSpPr txBox="1">
            <a:spLocks noGrp="1"/>
          </p:cNvSpPr>
          <p:nvPr>
            <p:ph type="title"/>
          </p:nvPr>
        </p:nvSpPr>
        <p:spPr>
          <a:xfrm>
            <a:off x="1192673" y="481614"/>
            <a:ext cx="7951327" cy="99427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ctr" anchorCtr="0">
            <a:noAutofit/>
          </a:bodyPr>
          <a:lstStyle/>
          <a:p>
            <a:pPr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4400"/>
            </a:pPr>
            <a:r>
              <a:rPr lang="en-US" sz="3000" dirty="0">
                <a:sym typeface="Calibri"/>
              </a:rPr>
              <a:t>Haven of Hope – Dying in Nursing Home (DIN) </a:t>
            </a:r>
            <a:endParaRPr sz="3000" dirty="0">
              <a:sym typeface="Calibri"/>
            </a:endParaRPr>
          </a:p>
        </p:txBody>
      </p:sp>
      <p:sp>
        <p:nvSpPr>
          <p:cNvPr id="207" name="Google Shape;207;p32"/>
          <p:cNvSpPr txBox="1">
            <a:spLocks noGrp="1"/>
          </p:cNvSpPr>
          <p:nvPr>
            <p:ph type="body" idx="1"/>
          </p:nvPr>
        </p:nvSpPr>
        <p:spPr>
          <a:xfrm>
            <a:off x="514350" y="1502350"/>
            <a:ext cx="83565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t" anchorCtr="0">
            <a:noAutofit/>
          </a:bodyPr>
          <a:lstStyle/>
          <a:p>
            <a:pPr marL="171450" indent="-171450">
              <a:spcBef>
                <a:spcPts val="0"/>
              </a:spcBef>
              <a:buClr>
                <a:schemeClr val="dk1"/>
              </a:buClr>
              <a:buSzPts val="1750"/>
            </a:pPr>
            <a:r>
              <a:rPr lang="en-US" sz="2400" b="1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Aim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750"/>
              </a:spcBef>
              <a:buClr>
                <a:schemeClr val="dk1"/>
              </a:buClr>
              <a:buSzPts val="1750"/>
              <a:buNone/>
            </a:pPr>
            <a:r>
              <a:rPr lang="en-US" sz="24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Offer an option of dying in the nursing home, so that they can be taken care by the staff whom are familiar with, and accompanied with their loved ones. </a:t>
            </a:r>
            <a:endParaRPr sz="2400" dirty="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171450" indent="-171450">
              <a:spcBef>
                <a:spcPts val="750"/>
              </a:spcBef>
              <a:buClr>
                <a:schemeClr val="dk1"/>
              </a:buClr>
              <a:buSzPts val="1750"/>
            </a:pPr>
            <a:r>
              <a:rPr lang="en-US" sz="2400" b="1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Case selection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5763" indent="-385763">
              <a:spcBef>
                <a:spcPts val="750"/>
              </a:spcBef>
              <a:buClr>
                <a:schemeClr val="dk1"/>
              </a:buClr>
              <a:buSzPts val="1750"/>
              <a:buFont typeface="Calibri"/>
              <a:buAutoNum type="arabicPeriod"/>
            </a:pPr>
            <a:r>
              <a:rPr lang="en-US" sz="24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Long-term illness or cancer, with stable illness symptoms and health status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5763" indent="-385763">
              <a:spcBef>
                <a:spcPts val="750"/>
              </a:spcBef>
              <a:buClr>
                <a:schemeClr val="dk1"/>
              </a:buClr>
              <a:buSzPts val="1750"/>
              <a:buFont typeface="Calibri"/>
              <a:buAutoNum type="arabicPeriod"/>
            </a:pPr>
            <a:r>
              <a:rPr lang="en-US" sz="24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Close and trust relationship among the staff, the resident and caregivers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5763" indent="-385763">
              <a:spcBef>
                <a:spcPts val="750"/>
              </a:spcBef>
              <a:buClr>
                <a:schemeClr val="dk1"/>
              </a:buClr>
              <a:buSzPts val="1750"/>
              <a:buFont typeface="Calibri"/>
              <a:buAutoNum type="arabicPeriod"/>
            </a:pPr>
            <a:r>
              <a:rPr lang="en-US" sz="24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Residents or caregivers agree to Do-Not-Attempt Cardiopulmonary Resuscitation (DNACPR)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116CE-5AC4-F740-9076-D315E1AFC21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6964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71450" indent="-171450">
              <a:spcBef>
                <a:spcPts val="750"/>
              </a:spcBef>
              <a:buClr>
                <a:schemeClr val="dk1"/>
              </a:buClr>
              <a:buSzPts val="1750"/>
            </a:pPr>
            <a:r>
              <a:rPr lang="en-US" sz="2400" b="1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Operation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5763" indent="-385763">
              <a:spcBef>
                <a:spcPts val="750"/>
              </a:spcBef>
              <a:buClr>
                <a:schemeClr val="dk1"/>
              </a:buClr>
              <a:buSzPts val="1750"/>
              <a:buFont typeface="Calibri"/>
              <a:buAutoNum type="arabicPeriod"/>
            </a:pPr>
            <a:r>
              <a:rPr lang="en-US" sz="24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Preparation: Meeting and counseling with the selected resident and family caregivers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5763" indent="-385763">
              <a:spcBef>
                <a:spcPts val="750"/>
              </a:spcBef>
              <a:buClr>
                <a:schemeClr val="dk1"/>
              </a:buClr>
              <a:buSzPts val="1750"/>
              <a:buFont typeface="Calibri"/>
              <a:buAutoNum type="arabicPeriod"/>
            </a:pPr>
            <a:r>
              <a:rPr lang="en-US" sz="24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Symptom and pain management during imminent death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5763" indent="-385763">
              <a:spcBef>
                <a:spcPts val="750"/>
              </a:spcBef>
              <a:buClr>
                <a:schemeClr val="dk1"/>
              </a:buClr>
              <a:buSzPts val="1750"/>
              <a:buFont typeface="Calibri"/>
              <a:buAutoNum type="arabicPeriod"/>
            </a:pPr>
            <a:r>
              <a:rPr lang="en-US" sz="24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Death can be certified and death certificate issued by the doctors of the Nursing Home; no need to report to the Coroner</a:t>
            </a:r>
          </a:p>
          <a:p>
            <a:pPr marL="385763" indent="-385763">
              <a:spcBef>
                <a:spcPts val="750"/>
              </a:spcBef>
              <a:buClr>
                <a:schemeClr val="dk1"/>
              </a:buClr>
              <a:buSzPts val="1750"/>
              <a:buFont typeface="Calibri"/>
              <a:buAutoNum type="arabicPeriod"/>
            </a:pPr>
            <a:r>
              <a:rPr lang="en-US" sz="24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If dying in non-office hours, the on-duty nurse will (1) follow the “Guidance for Dying assessment”; (2) contact a NH doctor via telephone; (3) After consensus with doctor, notify the caregivers the death of the resident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116CE-5AC4-F740-9076-D315E1AFC21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41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3"/>
          <p:cNvSpPr txBox="1">
            <a:spLocks noGrp="1"/>
          </p:cNvSpPr>
          <p:nvPr>
            <p:ph type="title"/>
          </p:nvPr>
        </p:nvSpPr>
        <p:spPr>
          <a:xfrm>
            <a:off x="628650" y="113109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ctr" anchorCtr="0">
            <a:noAutofit/>
          </a:bodyPr>
          <a:lstStyle/>
          <a:p>
            <a:pPr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4400"/>
            </a:pPr>
            <a:r>
              <a:rPr lang="en-US" dirty="0"/>
              <a:t>Dying in Nursing Home (DIN)</a:t>
            </a:r>
            <a:r>
              <a:rPr lang="en-US" sz="33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/>
              <a:t>S</a:t>
            </a:r>
            <a:r>
              <a:rPr lang="en-US" sz="33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ervice </a:t>
            </a:r>
            <a:r>
              <a:rPr lang="en-US" dirty="0"/>
              <a:t>F</a:t>
            </a:r>
            <a:r>
              <a:rPr lang="en-US" sz="33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low</a:t>
            </a:r>
            <a:endParaRPr sz="33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13" name="Google Shape;213;p33"/>
          <p:cNvGrpSpPr/>
          <p:nvPr/>
        </p:nvGrpSpPr>
        <p:grpSpPr>
          <a:xfrm>
            <a:off x="432147" y="2309962"/>
            <a:ext cx="8727514" cy="3008699"/>
            <a:chOff x="-1" y="433826"/>
            <a:chExt cx="11636685" cy="4011599"/>
          </a:xfrm>
        </p:grpSpPr>
        <p:sp>
          <p:nvSpPr>
            <p:cNvPr id="214" name="Google Shape;214;p33"/>
            <p:cNvSpPr/>
            <p:nvPr/>
          </p:nvSpPr>
          <p:spPr>
            <a:xfrm rot="5400000">
              <a:off x="273" y="433552"/>
              <a:ext cx="3561450" cy="3561997"/>
            </a:xfrm>
            <a:prstGeom prst="blockArc">
              <a:avLst>
                <a:gd name="adj1" fmla="val 13500000"/>
                <a:gd name="adj2" fmla="val 18900000"/>
                <a:gd name="adj3" fmla="val 4960"/>
              </a:avLst>
            </a:prstGeom>
            <a:solidFill>
              <a:srgbClr val="BA8C0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215" name="Google Shape;215;p33"/>
            <p:cNvSpPr/>
            <p:nvPr/>
          </p:nvSpPr>
          <p:spPr>
            <a:xfrm rot="-5400000">
              <a:off x="3503523" y="389508"/>
              <a:ext cx="3561450" cy="3650085"/>
            </a:xfrm>
            <a:prstGeom prst="blockArc">
              <a:avLst>
                <a:gd name="adj1" fmla="val 13500000"/>
                <a:gd name="adj2" fmla="val 18900000"/>
                <a:gd name="adj3" fmla="val 4960"/>
              </a:avLst>
            </a:prstGeom>
            <a:solidFill>
              <a:srgbClr val="FFBA36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216" name="Google Shape;216;p33"/>
            <p:cNvSpPr/>
            <p:nvPr/>
          </p:nvSpPr>
          <p:spPr>
            <a:xfrm>
              <a:off x="4511167" y="3724435"/>
              <a:ext cx="2704100" cy="712518"/>
            </a:xfrm>
            <a:prstGeom prst="rect">
              <a:avLst/>
            </a:prstGeom>
            <a:solidFill>
              <a:schemeClr val="accent4"/>
            </a:solidFill>
            <a:ln w="12700" cap="flat" cmpd="sng">
              <a:solidFill>
                <a:srgbClr val="BA8C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217" name="Google Shape;217;p33"/>
            <p:cNvSpPr txBox="1"/>
            <p:nvPr/>
          </p:nvSpPr>
          <p:spPr>
            <a:xfrm>
              <a:off x="4511167" y="3724435"/>
              <a:ext cx="2704100" cy="7125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4281" tIns="54281" rIns="54281" bIns="54281" anchor="ctr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425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2. Long-term care during imminent death</a:t>
              </a:r>
              <a:endParaRPr sz="1425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" name="Google Shape;218;p33"/>
            <p:cNvSpPr/>
            <p:nvPr/>
          </p:nvSpPr>
          <p:spPr>
            <a:xfrm rot="5400000">
              <a:off x="4424503" y="472087"/>
              <a:ext cx="3561450" cy="3561997"/>
            </a:xfrm>
            <a:prstGeom prst="blockArc">
              <a:avLst>
                <a:gd name="adj1" fmla="val 13500000"/>
                <a:gd name="adj2" fmla="val 18900000"/>
                <a:gd name="adj3" fmla="val 4960"/>
              </a:avLst>
            </a:prstGeom>
            <a:solidFill>
              <a:srgbClr val="FFDEB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219" name="Google Shape;219;p33"/>
            <p:cNvSpPr/>
            <p:nvPr/>
          </p:nvSpPr>
          <p:spPr>
            <a:xfrm rot="-5400000">
              <a:off x="8074961" y="433552"/>
              <a:ext cx="3561450" cy="3561997"/>
            </a:xfrm>
            <a:prstGeom prst="blockArc">
              <a:avLst>
                <a:gd name="adj1" fmla="val 13500000"/>
                <a:gd name="adj2" fmla="val 18900000"/>
                <a:gd name="adj3" fmla="val 4960"/>
              </a:avLst>
            </a:prstGeom>
            <a:solidFill>
              <a:srgbClr val="FFBA36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220" name="Google Shape;220;p33"/>
            <p:cNvSpPr/>
            <p:nvPr/>
          </p:nvSpPr>
          <p:spPr>
            <a:xfrm>
              <a:off x="8073494" y="3727912"/>
              <a:ext cx="2704100" cy="712518"/>
            </a:xfrm>
            <a:prstGeom prst="rect">
              <a:avLst/>
            </a:prstGeom>
            <a:solidFill>
              <a:schemeClr val="accent4"/>
            </a:solidFill>
            <a:ln w="12700" cap="flat" cmpd="sng">
              <a:solidFill>
                <a:srgbClr val="BA8C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221" name="Google Shape;221;p33"/>
            <p:cNvSpPr txBox="1"/>
            <p:nvPr/>
          </p:nvSpPr>
          <p:spPr>
            <a:xfrm>
              <a:off x="8073494" y="3727912"/>
              <a:ext cx="2704100" cy="7125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4281" tIns="54281" rIns="54281" bIns="54281" anchor="ctr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425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3. Support and care after the resident passes away </a:t>
              </a:r>
              <a:endParaRPr sz="1425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" name="Google Shape;222;p33"/>
            <p:cNvSpPr/>
            <p:nvPr/>
          </p:nvSpPr>
          <p:spPr>
            <a:xfrm>
              <a:off x="4333798" y="444286"/>
              <a:ext cx="3090251" cy="2167237"/>
            </a:xfrm>
            <a:prstGeom prst="ellipse">
              <a:avLst/>
            </a:prstGeom>
            <a:solidFill>
              <a:srgbClr val="E6AD00">
                <a:alpha val="49803"/>
              </a:srgbClr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223" name="Google Shape;223;p33"/>
            <p:cNvSpPr txBox="1"/>
            <p:nvPr/>
          </p:nvSpPr>
          <p:spPr>
            <a:xfrm>
              <a:off x="4745832" y="823553"/>
              <a:ext cx="2266184" cy="9752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35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Psychological and spiritual care</a:t>
              </a:r>
              <a:endParaRPr sz="1350"/>
            </a:p>
            <a:p>
              <a:pPr algn="ctr">
                <a:lnSpc>
                  <a:spcPct val="90000"/>
                </a:lnSpc>
                <a:spcBef>
                  <a:spcPts val="472"/>
                </a:spcBef>
              </a:pPr>
              <a:r>
                <a:rPr lang="en-US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-Resident, caregiver, and other residents</a:t>
              </a:r>
              <a:endParaRPr sz="1350"/>
            </a:p>
            <a:p>
              <a:pPr algn="ctr">
                <a:lnSpc>
                  <a:spcPct val="90000"/>
                </a:lnSpc>
                <a:spcBef>
                  <a:spcPts val="420"/>
                </a:spcBef>
              </a:pPr>
              <a:r>
                <a:rPr lang="en-US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-Continuous observation and support</a:t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" name="Google Shape;224;p33"/>
            <p:cNvSpPr/>
            <p:nvPr/>
          </p:nvSpPr>
          <p:spPr>
            <a:xfrm>
              <a:off x="5519800" y="2122737"/>
              <a:ext cx="2054353" cy="1499714"/>
            </a:xfrm>
            <a:prstGeom prst="ellipse">
              <a:avLst/>
            </a:prstGeom>
            <a:solidFill>
              <a:srgbClr val="FEBC15">
                <a:alpha val="49803"/>
              </a:srgbClr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225" name="Google Shape;225;p33"/>
            <p:cNvSpPr txBox="1"/>
            <p:nvPr/>
          </p:nvSpPr>
          <p:spPr>
            <a:xfrm>
              <a:off x="6148090" y="2510163"/>
              <a:ext cx="1232612" cy="8248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en-US" sz="15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Adoption of Advance Care Planning</a:t>
              </a:r>
              <a:endParaRPr sz="15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" name="Google Shape;226;p33"/>
            <p:cNvSpPr/>
            <p:nvPr/>
          </p:nvSpPr>
          <p:spPr>
            <a:xfrm>
              <a:off x="3702481" y="1839981"/>
              <a:ext cx="2308345" cy="1917024"/>
            </a:xfrm>
            <a:prstGeom prst="ellipse">
              <a:avLst/>
            </a:prstGeom>
            <a:solidFill>
              <a:srgbClr val="FFC244">
                <a:alpha val="49803"/>
              </a:srgbClr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227" name="Google Shape;227;p33"/>
            <p:cNvSpPr txBox="1"/>
            <p:nvPr/>
          </p:nvSpPr>
          <p:spPr>
            <a:xfrm>
              <a:off x="3919850" y="2335212"/>
              <a:ext cx="1752943" cy="10543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35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Observation and care </a:t>
              </a:r>
              <a:endParaRPr sz="1350" dirty="0"/>
            </a:p>
            <a:p>
              <a:pPr>
                <a:lnSpc>
                  <a:spcPct val="90000"/>
                </a:lnSpc>
                <a:spcBef>
                  <a:spcPts val="472"/>
                </a:spcBef>
              </a:pPr>
              <a:r>
                <a:rPr lang="en-US" sz="105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-Symptom / pain management</a:t>
              </a:r>
              <a:endParaRPr sz="1350" dirty="0"/>
            </a:p>
            <a:p>
              <a:pPr algn="ctr">
                <a:lnSpc>
                  <a:spcPct val="90000"/>
                </a:lnSpc>
                <a:spcBef>
                  <a:spcPts val="368"/>
                </a:spcBef>
              </a:pPr>
              <a:r>
                <a:rPr lang="en-US" sz="105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-Communication with the caregivers</a:t>
              </a:r>
              <a:endParaRPr sz="10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" name="Google Shape;228;p33"/>
            <p:cNvSpPr/>
            <p:nvPr/>
          </p:nvSpPr>
          <p:spPr>
            <a:xfrm>
              <a:off x="426059" y="1180888"/>
              <a:ext cx="2565637" cy="1128503"/>
            </a:xfrm>
            <a:prstGeom prst="ellipse">
              <a:avLst/>
            </a:prstGeom>
            <a:solidFill>
              <a:srgbClr val="FFCC73">
                <a:alpha val="49803"/>
              </a:srgbClr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229" name="Google Shape;229;p33"/>
            <p:cNvSpPr txBox="1"/>
            <p:nvPr/>
          </p:nvSpPr>
          <p:spPr>
            <a:xfrm>
              <a:off x="801788" y="1346153"/>
              <a:ext cx="1814179" cy="7979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1431" tIns="51431" rIns="51431" bIns="51431" anchor="ctr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35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Case selection and assessment</a:t>
              </a:r>
              <a:endParaRPr sz="135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" name="Google Shape;230;p33"/>
            <p:cNvSpPr/>
            <p:nvPr/>
          </p:nvSpPr>
          <p:spPr>
            <a:xfrm>
              <a:off x="531677" y="1864134"/>
              <a:ext cx="528296" cy="554095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231" name="Google Shape;231;p33"/>
            <p:cNvSpPr/>
            <p:nvPr/>
          </p:nvSpPr>
          <p:spPr>
            <a:xfrm>
              <a:off x="2155951" y="1186256"/>
              <a:ext cx="322535" cy="235084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232" name="Google Shape;232;p33"/>
            <p:cNvSpPr/>
            <p:nvPr/>
          </p:nvSpPr>
          <p:spPr>
            <a:xfrm>
              <a:off x="1420738" y="2254735"/>
              <a:ext cx="2102928" cy="1128503"/>
            </a:xfrm>
            <a:prstGeom prst="ellipse">
              <a:avLst/>
            </a:prstGeom>
            <a:solidFill>
              <a:srgbClr val="FFC000">
                <a:alpha val="49803"/>
              </a:srgbClr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233" name="Google Shape;233;p33"/>
            <p:cNvSpPr txBox="1"/>
            <p:nvPr/>
          </p:nvSpPr>
          <p:spPr>
            <a:xfrm>
              <a:off x="1728705" y="2420000"/>
              <a:ext cx="1486994" cy="7979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1431" tIns="51431" rIns="51431" bIns="51431" anchor="ctr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35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Staff training /psychological preparation</a:t>
              </a:r>
              <a:endParaRPr sz="135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" name="Google Shape;234;p33"/>
            <p:cNvSpPr/>
            <p:nvPr/>
          </p:nvSpPr>
          <p:spPr>
            <a:xfrm>
              <a:off x="1891052" y="3117871"/>
              <a:ext cx="322535" cy="322324"/>
            </a:xfrm>
            <a:prstGeom prst="ellipse">
              <a:avLst/>
            </a:prstGeom>
            <a:noFill/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235" name="Google Shape;235;p33"/>
            <p:cNvSpPr/>
            <p:nvPr/>
          </p:nvSpPr>
          <p:spPr>
            <a:xfrm>
              <a:off x="0" y="2134735"/>
              <a:ext cx="1756688" cy="1343788"/>
            </a:xfrm>
            <a:prstGeom prst="ellipse">
              <a:avLst/>
            </a:prstGeom>
            <a:solidFill>
              <a:srgbClr val="FEBC15">
                <a:alpha val="49803"/>
              </a:srgbClr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236" name="Google Shape;236;p33"/>
            <p:cNvSpPr txBox="1"/>
            <p:nvPr/>
          </p:nvSpPr>
          <p:spPr>
            <a:xfrm>
              <a:off x="257261" y="2331528"/>
              <a:ext cx="1242166" cy="9502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1431" tIns="51431" rIns="51431" bIns="51431" anchor="ctr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35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Family meetings and counseling</a:t>
              </a:r>
              <a:endParaRPr sz="135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" name="Google Shape;237;p33"/>
            <p:cNvSpPr/>
            <p:nvPr/>
          </p:nvSpPr>
          <p:spPr>
            <a:xfrm>
              <a:off x="8379107" y="922458"/>
              <a:ext cx="2398495" cy="2677365"/>
            </a:xfrm>
            <a:prstGeom prst="ellipse">
              <a:avLst/>
            </a:prstGeom>
            <a:solidFill>
              <a:srgbClr val="E6AD0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238" name="Google Shape;238;p33"/>
            <p:cNvSpPr txBox="1"/>
            <p:nvPr/>
          </p:nvSpPr>
          <p:spPr>
            <a:xfrm>
              <a:off x="8730358" y="1314549"/>
              <a:ext cx="1695993" cy="18931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13" tIns="45713" rIns="45713" bIns="45713" anchor="ctr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2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1. Grief and bereavement </a:t>
              </a:r>
              <a:endParaRPr sz="1350"/>
            </a:p>
            <a:p>
              <a:pPr algn="ctr">
                <a:lnSpc>
                  <a:spcPct val="90000"/>
                </a:lnSpc>
                <a:spcBef>
                  <a:spcPts val="420"/>
                </a:spcBef>
              </a:pPr>
              <a:r>
                <a:rPr lang="en-US" sz="12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2. Death certification</a:t>
              </a:r>
              <a:endParaRPr sz="1350"/>
            </a:p>
            <a:p>
              <a:pPr algn="ctr">
                <a:lnSpc>
                  <a:spcPct val="90000"/>
                </a:lnSpc>
                <a:spcBef>
                  <a:spcPts val="420"/>
                </a:spcBef>
              </a:pPr>
              <a:r>
                <a:rPr lang="en-US" sz="12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3. Body transfer and temporary storage</a:t>
              </a:r>
              <a:endParaRPr sz="1350"/>
            </a:p>
            <a:p>
              <a:pPr algn="ctr">
                <a:lnSpc>
                  <a:spcPct val="90000"/>
                </a:lnSpc>
                <a:spcBef>
                  <a:spcPts val="420"/>
                </a:spcBef>
              </a:pPr>
              <a:r>
                <a:rPr lang="en-US" sz="12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4. Emotional support for staff</a:t>
              </a:r>
              <a:endParaRPr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" name="Google Shape;239;p33"/>
            <p:cNvSpPr/>
            <p:nvPr/>
          </p:nvSpPr>
          <p:spPr>
            <a:xfrm>
              <a:off x="540898" y="3732907"/>
              <a:ext cx="2704100" cy="712518"/>
            </a:xfrm>
            <a:prstGeom prst="rect">
              <a:avLst/>
            </a:prstGeom>
            <a:solidFill>
              <a:schemeClr val="accent4"/>
            </a:solidFill>
            <a:ln w="12700" cap="flat" cmpd="sng">
              <a:solidFill>
                <a:srgbClr val="BA8C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240" name="Google Shape;240;p33"/>
            <p:cNvSpPr txBox="1"/>
            <p:nvPr/>
          </p:nvSpPr>
          <p:spPr>
            <a:xfrm>
              <a:off x="540898" y="3732907"/>
              <a:ext cx="2704100" cy="7125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4281" tIns="54281" rIns="54281" bIns="54281" anchor="ctr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425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1. Preparation</a:t>
              </a:r>
              <a:endParaRPr sz="1425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116CE-5AC4-F740-9076-D315E1AFC21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3003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4"/>
          <p:cNvSpPr txBox="1">
            <a:spLocks noGrp="1"/>
          </p:cNvSpPr>
          <p:nvPr>
            <p:ph type="title"/>
          </p:nvPr>
        </p:nvSpPr>
        <p:spPr>
          <a:xfrm>
            <a:off x="1273323" y="507251"/>
            <a:ext cx="7708309" cy="99417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ctr" anchorCtr="0">
            <a:noAutofit/>
          </a:bodyPr>
          <a:lstStyle/>
          <a:p>
            <a:pPr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4400"/>
            </a:pPr>
            <a:r>
              <a:rPr lang="en-US" sz="3000" dirty="0">
                <a:sym typeface="Calibri"/>
              </a:rPr>
              <a:t>Haven of Hope Nursing Home – </a:t>
            </a:r>
            <a:r>
              <a:rPr lang="en-US" sz="3000" dirty="0"/>
              <a:t>DIN </a:t>
            </a:r>
            <a:r>
              <a:rPr lang="en-US" sz="3000" dirty="0">
                <a:sym typeface="Calibri"/>
              </a:rPr>
              <a:t>service </a:t>
            </a:r>
            <a:endParaRPr sz="3000" dirty="0">
              <a:sym typeface="Calibri"/>
            </a:endParaRPr>
          </a:p>
        </p:txBody>
      </p:sp>
      <p:sp>
        <p:nvSpPr>
          <p:cNvPr id="246" name="Google Shape;246;p34"/>
          <p:cNvSpPr txBox="1">
            <a:spLocks noGrp="1"/>
          </p:cNvSpPr>
          <p:nvPr>
            <p:ph type="body" idx="1"/>
          </p:nvPr>
        </p:nvSpPr>
        <p:spPr>
          <a:xfrm>
            <a:off x="628650" y="199786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t" anchorCtr="0">
            <a:noAutofit/>
          </a:bodyPr>
          <a:lstStyle/>
          <a:p>
            <a:pPr marL="171450" indent="-17145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2800"/>
            </a:pPr>
            <a:r>
              <a:rPr lang="en-US" sz="2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Outcomes</a:t>
            </a:r>
            <a:endParaRPr dirty="0"/>
          </a:p>
          <a:p>
            <a:pPr marL="514350" lvl="1" indent="-17145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Since 2000, the DIN service recruited and served 111 residents who died in the Nursing Home</a:t>
            </a:r>
            <a:endParaRPr dirty="0"/>
          </a:p>
          <a:p>
            <a:pPr marL="171450" indent="-17145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ts val="2800"/>
            </a:pPr>
            <a:r>
              <a:rPr lang="en-US" sz="2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Evaluation (2010-2017)</a:t>
            </a:r>
            <a:endParaRPr dirty="0"/>
          </a:p>
          <a:p>
            <a:pPr marL="514350" lvl="1" indent="-17145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DIN service reduced hospital admissions, hospital days, and cost of </a:t>
            </a:r>
            <a:r>
              <a:rPr lang="en-US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EoL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care (Hospitalization and Nursing Home care) in last year of life</a:t>
            </a:r>
            <a:endParaRPr dirty="0"/>
          </a:p>
        </p:txBody>
      </p:sp>
      <p:graphicFrame>
        <p:nvGraphicFramePr>
          <p:cNvPr id="247" name="Google Shape;247;p34"/>
          <p:cNvGraphicFramePr/>
          <p:nvPr>
            <p:extLst>
              <p:ext uri="{D42A27DB-BD31-4B8C-83A1-F6EECF244321}">
                <p14:modId xmlns:p14="http://schemas.microsoft.com/office/powerpoint/2010/main" val="637945893"/>
              </p:ext>
            </p:extLst>
          </p:nvPr>
        </p:nvGraphicFramePr>
        <p:xfrm>
          <a:off x="876957" y="4165727"/>
          <a:ext cx="7068882" cy="1505893"/>
        </p:xfrm>
        <a:graphic>
          <a:graphicData uri="http://schemas.openxmlformats.org/drawingml/2006/table">
            <a:tbl>
              <a:tblPr firstRow="1" firstCol="1" bandRow="1">
                <a:noFill/>
              </a:tblPr>
              <a:tblGrid>
                <a:gridCol w="16515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97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42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834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898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3380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 dirty="0"/>
                        <a:t> Median</a:t>
                      </a:r>
                      <a:endParaRPr sz="15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431" marR="51431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 dirty="0"/>
                        <a:t>DIN who died in NH</a:t>
                      </a:r>
                      <a:endParaRPr sz="1400" dirty="0"/>
                    </a:p>
                  </a:txBody>
                  <a:tcPr marL="51431" marR="51431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 dirty="0"/>
                        <a:t>DIN who died in hospital</a:t>
                      </a:r>
                      <a:endParaRPr sz="1400" dirty="0"/>
                    </a:p>
                  </a:txBody>
                  <a:tcPr marL="51431" marR="51431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/>
                        <a:buNone/>
                      </a:pPr>
                      <a:r>
                        <a:rPr lang="en-US" sz="1500" u="none" strike="noStrike" cap="none" dirty="0"/>
                        <a:t>All DIN residents</a:t>
                      </a:r>
                      <a:endParaRPr sz="1400" dirty="0"/>
                    </a:p>
                  </a:txBody>
                  <a:tcPr marL="51431" marR="51431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 dirty="0"/>
                        <a:t>Non-DIN residents</a:t>
                      </a:r>
                      <a:endParaRPr sz="1400" dirty="0"/>
                    </a:p>
                  </a:txBody>
                  <a:tcPr marL="51431" marR="51431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26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/>
                        <a:t>Hospital admission</a:t>
                      </a:r>
                      <a:endParaRPr sz="15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431" marR="51431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/>
                        <a:t>0.5</a:t>
                      </a:r>
                      <a:endParaRPr sz="15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431" marR="51431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/>
                        <a:t>2</a:t>
                      </a:r>
                      <a:endParaRPr sz="15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431" marR="51431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15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431" marR="51431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15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431" marR="51431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470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/>
                        <a:t>Hospital days</a:t>
                      </a:r>
                      <a:endParaRPr sz="15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431" marR="51431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1500" b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431" marR="51431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</a:t>
                      </a:r>
                      <a:endParaRPr sz="1500" b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431" marR="51431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4.5</a:t>
                      </a:r>
                      <a:endParaRPr sz="15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431" marR="51431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19</a:t>
                      </a:r>
                      <a:endParaRPr sz="15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431" marR="51431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470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/>
                        <a:t>EoL care cost (HK$)</a:t>
                      </a:r>
                      <a:endParaRPr sz="15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431" marR="51431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299,867</a:t>
                      </a:r>
                      <a:endParaRPr sz="1400"/>
                    </a:p>
                  </a:txBody>
                  <a:tcPr marL="51431" marR="51431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384,565</a:t>
                      </a:r>
                      <a:endParaRPr sz="1400"/>
                    </a:p>
                  </a:txBody>
                  <a:tcPr marL="51431" marR="51431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322,035</a:t>
                      </a:r>
                      <a:endParaRPr sz="1400"/>
                    </a:p>
                  </a:txBody>
                  <a:tcPr marL="51431" marR="51431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388,115</a:t>
                      </a:r>
                      <a:endParaRPr sz="1400"/>
                    </a:p>
                  </a:txBody>
                  <a:tcPr marL="51431" marR="51431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116CE-5AC4-F740-9076-D315E1AFC21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1853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5"/>
          <p:cNvSpPr txBox="1">
            <a:spLocks noGrp="1"/>
          </p:cNvSpPr>
          <p:nvPr>
            <p:ph type="body" idx="1"/>
          </p:nvPr>
        </p:nvSpPr>
        <p:spPr>
          <a:xfrm>
            <a:off x="628650" y="222646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t" anchorCtr="0">
            <a:noAutofit/>
          </a:bodyPr>
          <a:lstStyle/>
          <a:p>
            <a:pPr marL="171450" indent="-17145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2800"/>
            </a:pPr>
            <a:r>
              <a:rPr lang="en-U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Satisfaction survey</a:t>
            </a:r>
            <a:endParaRPr/>
          </a:p>
        </p:txBody>
      </p:sp>
      <p:graphicFrame>
        <p:nvGraphicFramePr>
          <p:cNvPr id="254" name="Google Shape;254;p35"/>
          <p:cNvGraphicFramePr/>
          <p:nvPr/>
        </p:nvGraphicFramePr>
        <p:xfrm>
          <a:off x="850669" y="2668846"/>
          <a:ext cx="6138263" cy="3040406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8559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22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0068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Item</a:t>
                      </a:r>
                      <a:endParaRPr sz="1400"/>
                    </a:p>
                  </a:txBody>
                  <a:tcPr marL="68588" marR="68588" marT="34294" marB="34294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% of being satisfied/very satisfied</a:t>
                      </a:r>
                      <a:endParaRPr sz="1400"/>
                    </a:p>
                  </a:txBody>
                  <a:tcPr marL="68588" marR="68588" marT="34294" marB="3429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8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Residential service</a:t>
                      </a:r>
                      <a:endParaRPr sz="1400"/>
                    </a:p>
                  </a:txBody>
                  <a:tcPr marL="68588" marR="68588" marT="34294" marB="34294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98%</a:t>
                      </a:r>
                      <a:endParaRPr sz="1400"/>
                    </a:p>
                  </a:txBody>
                  <a:tcPr marL="68588" marR="68588" marT="34294" marB="3429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0068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Healthcare professional on updating the health status of the elderly</a:t>
                      </a:r>
                      <a:endParaRPr sz="1400"/>
                    </a:p>
                  </a:txBody>
                  <a:tcPr marL="68588" marR="68588" marT="34294" marB="34294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97%</a:t>
                      </a:r>
                      <a:endParaRPr sz="1400"/>
                    </a:p>
                  </a:txBody>
                  <a:tcPr marL="68588" marR="68588" marT="34294" marB="3429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28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Symptom management </a:t>
                      </a:r>
                      <a:endParaRPr sz="1400"/>
                    </a:p>
                  </a:txBody>
                  <a:tcPr marL="68588" marR="68588" marT="34294" marB="34294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88%</a:t>
                      </a:r>
                      <a:endParaRPr sz="1400"/>
                    </a:p>
                  </a:txBody>
                  <a:tcPr marL="68588" marR="68588" marT="34294" marB="3429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8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Pain management </a:t>
                      </a:r>
                      <a:endParaRPr sz="1400"/>
                    </a:p>
                  </a:txBody>
                  <a:tcPr marL="68588" marR="68588" marT="34294" marB="34294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90%</a:t>
                      </a:r>
                      <a:endParaRPr sz="1400"/>
                    </a:p>
                  </a:txBody>
                  <a:tcPr marL="68588" marR="68588" marT="34294" marB="34294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00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Psychological support to the residents</a:t>
                      </a:r>
                      <a:endParaRPr sz="1400"/>
                    </a:p>
                  </a:txBody>
                  <a:tcPr marL="68588" marR="68588" marT="34294" marB="34294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84%</a:t>
                      </a:r>
                      <a:endParaRPr sz="1400"/>
                    </a:p>
                  </a:txBody>
                  <a:tcPr marL="68588" marR="68588" marT="34294" marB="34294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00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Psychological support to the caregivers</a:t>
                      </a:r>
                      <a:endParaRPr sz="1400"/>
                    </a:p>
                  </a:txBody>
                  <a:tcPr marL="68588" marR="68588" marT="34294" marB="34294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83%</a:t>
                      </a:r>
                      <a:endParaRPr sz="1400"/>
                    </a:p>
                  </a:txBody>
                  <a:tcPr marL="68588" marR="68588" marT="34294" marB="34294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328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Arrangement of dying </a:t>
                      </a:r>
                      <a:endParaRPr sz="1400"/>
                    </a:p>
                  </a:txBody>
                  <a:tcPr marL="68588" marR="68588" marT="34294" marB="34294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97%</a:t>
                      </a:r>
                      <a:endParaRPr sz="1400"/>
                    </a:p>
                  </a:txBody>
                  <a:tcPr marL="68588" marR="68588" marT="34294" marB="34294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4328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Handling of corpse </a:t>
                      </a:r>
                      <a:endParaRPr sz="1400"/>
                    </a:p>
                  </a:txBody>
                  <a:tcPr marL="68588" marR="68588" marT="34294" marB="34294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100%</a:t>
                      </a:r>
                      <a:endParaRPr sz="1400"/>
                    </a:p>
                  </a:txBody>
                  <a:tcPr marL="68588" marR="68588" marT="34294" marB="34294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7" name="Google Shape;245;p34"/>
          <p:cNvSpPr txBox="1">
            <a:spLocks/>
          </p:cNvSpPr>
          <p:nvPr/>
        </p:nvSpPr>
        <p:spPr>
          <a:xfrm>
            <a:off x="1273323" y="507251"/>
            <a:ext cx="7708309" cy="99417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ctr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Britannic Bold" panose="020B0903060703020204" pitchFamily="34" charset="0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4400"/>
            </a:pPr>
            <a:r>
              <a:rPr lang="en-US" sz="3000">
                <a:sym typeface="Calibri"/>
              </a:rPr>
              <a:t>Haven of Hope Nursing Home – </a:t>
            </a:r>
            <a:r>
              <a:rPr lang="en-US" sz="3000"/>
              <a:t>DIN </a:t>
            </a:r>
            <a:r>
              <a:rPr lang="en-US" sz="3000">
                <a:sym typeface="Calibri"/>
              </a:rPr>
              <a:t>service </a:t>
            </a:r>
            <a:endParaRPr lang="en-US" sz="3000" dirty="0">
              <a:sym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116CE-5AC4-F740-9076-D315E1AFC21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9086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9"/>
          <p:cNvSpPr txBox="1">
            <a:spLocks noGrp="1"/>
          </p:cNvSpPr>
          <p:nvPr>
            <p:ph type="title"/>
          </p:nvPr>
        </p:nvSpPr>
        <p:spPr>
          <a:xfrm>
            <a:off x="628650" y="1131094"/>
            <a:ext cx="7886700" cy="994275"/>
          </a:xfrm>
          <a:prstGeom prst="rect">
            <a:avLst/>
          </a:prstGeom>
        </p:spPr>
        <p:txBody>
          <a:bodyPr spcFirstLastPara="1" vert="horz" wrap="square" lIns="68569" tIns="34275" rIns="68569" bIns="34275" rtlCol="0" anchor="ctr" anchorCtr="0">
            <a:noAutofit/>
          </a:bodyPr>
          <a:lstStyle/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en-US" sz="1800" b="1">
                <a:solidFill>
                  <a:srgbClr val="77777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Where do people die? An international comparison of the percentage of deaths occurring in hospital and residential aged care settings in 45 populations</a:t>
            </a:r>
            <a:endParaRPr sz="1800" b="1"/>
          </a:p>
        </p:txBody>
      </p:sp>
      <p:sp>
        <p:nvSpPr>
          <p:cNvPr id="121" name="Google Shape;121;p19"/>
          <p:cNvSpPr txBox="1">
            <a:spLocks noGrp="1"/>
          </p:cNvSpPr>
          <p:nvPr>
            <p:ph type="body" idx="1"/>
          </p:nvPr>
        </p:nvSpPr>
        <p:spPr>
          <a:xfrm>
            <a:off x="4649850" y="5211920"/>
            <a:ext cx="4494150" cy="685800"/>
          </a:xfrm>
          <a:prstGeom prst="rect">
            <a:avLst/>
          </a:prstGeom>
          <a:noFill/>
        </p:spPr>
        <p:txBody>
          <a:bodyPr spcFirstLastPara="1" vert="horz" wrap="square" lIns="68569" tIns="34275" rIns="68569" bIns="34275" rtlCol="0" anchor="t" anchorCtr="0">
            <a:noAutofit/>
          </a:bodyPr>
          <a:lstStyle/>
          <a:p>
            <a:pPr marL="0" indent="0">
              <a:spcBef>
                <a:spcPts val="750"/>
              </a:spcBef>
              <a:buNone/>
            </a:pPr>
            <a:r>
              <a:rPr lang="en-US" sz="1050" dirty="0">
                <a:solidFill>
                  <a:srgbClr val="2A5DB0"/>
                </a:solidFill>
                <a:highlight>
                  <a:srgbClr val="FFFFFF"/>
                </a:highlight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Broad, Joanna B</a:t>
            </a:r>
            <a:r>
              <a:rPr lang="en-US" sz="1050" dirty="0">
                <a:solidFill>
                  <a:srgbClr val="555555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; </a:t>
            </a:r>
            <a:r>
              <a:rPr lang="en-US" sz="1050" dirty="0" err="1">
                <a:solidFill>
                  <a:srgbClr val="2A5DB0"/>
                </a:solidFill>
                <a:highlight>
                  <a:srgbClr val="FFFFFF"/>
                </a:highlight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Gott</a:t>
            </a:r>
            <a:r>
              <a:rPr lang="en-US" sz="1050" dirty="0">
                <a:solidFill>
                  <a:srgbClr val="2A5DB0"/>
                </a:solidFill>
                <a:highlight>
                  <a:srgbClr val="FFFFFF"/>
                </a:highlight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, </a:t>
            </a:r>
            <a:r>
              <a:rPr lang="en-US" sz="1050" dirty="0" err="1">
                <a:solidFill>
                  <a:srgbClr val="2A5DB0"/>
                </a:solidFill>
                <a:highlight>
                  <a:srgbClr val="FFFFFF"/>
                </a:highlight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Merryn</a:t>
            </a:r>
            <a:r>
              <a:rPr lang="en-US" sz="1050" dirty="0">
                <a:solidFill>
                  <a:srgbClr val="555555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; </a:t>
            </a:r>
            <a:r>
              <a:rPr lang="en-US" sz="1050" dirty="0">
                <a:solidFill>
                  <a:srgbClr val="2A5DB0"/>
                </a:solidFill>
                <a:highlight>
                  <a:srgbClr val="FFFFFF"/>
                </a:highlight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5"/>
              </a:rPr>
              <a:t>Kim, </a:t>
            </a:r>
            <a:r>
              <a:rPr lang="en-US" sz="1050" dirty="0" err="1">
                <a:solidFill>
                  <a:srgbClr val="2A5DB0"/>
                </a:solidFill>
                <a:highlight>
                  <a:srgbClr val="FFFFFF"/>
                </a:highlight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5"/>
              </a:rPr>
              <a:t>Hongsoo</a:t>
            </a:r>
            <a:r>
              <a:rPr lang="en-US" sz="1050" dirty="0">
                <a:solidFill>
                  <a:srgbClr val="555555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; </a:t>
            </a:r>
            <a:r>
              <a:rPr lang="en-US" sz="1050" dirty="0">
                <a:solidFill>
                  <a:srgbClr val="2A5DB0"/>
                </a:solidFill>
                <a:highlight>
                  <a:srgbClr val="FFFFFF"/>
                </a:highlight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6"/>
              </a:rPr>
              <a:t>Boyd, Michal</a:t>
            </a:r>
            <a:r>
              <a:rPr lang="en-US" sz="1050" dirty="0">
                <a:solidFill>
                  <a:srgbClr val="555555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; </a:t>
            </a:r>
            <a:r>
              <a:rPr lang="en-US" sz="1050" dirty="0">
                <a:solidFill>
                  <a:srgbClr val="2A5DB0"/>
                </a:solidFill>
                <a:highlight>
                  <a:srgbClr val="FFFFFF"/>
                </a:highlight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7"/>
              </a:rPr>
              <a:t>Chen, He</a:t>
            </a:r>
            <a:r>
              <a:rPr lang="en-US" sz="1050" dirty="0">
                <a:solidFill>
                  <a:srgbClr val="555555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; et </a:t>
            </a:r>
            <a:r>
              <a:rPr lang="en-US" sz="1050" dirty="0" err="1">
                <a:solidFill>
                  <a:srgbClr val="555555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al.</a:t>
            </a:r>
            <a:r>
              <a:rPr lang="en-US" sz="1050" b="1" dirty="0" err="1">
                <a:solidFill>
                  <a:srgbClr val="2A5DB0"/>
                </a:solidFill>
                <a:highlight>
                  <a:srgbClr val="FFFFFF"/>
                </a:highlight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8"/>
              </a:rPr>
              <a:t>International</a:t>
            </a:r>
            <a:r>
              <a:rPr lang="en-US" sz="1050" b="1" dirty="0">
                <a:solidFill>
                  <a:srgbClr val="2A5DB0"/>
                </a:solidFill>
                <a:highlight>
                  <a:srgbClr val="FFFFFF"/>
                </a:highlight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8"/>
              </a:rPr>
              <a:t> Journal of Public Health</a:t>
            </a:r>
            <a:r>
              <a:rPr lang="en-US" sz="1050" b="1" dirty="0">
                <a:solidFill>
                  <a:srgbClr val="555555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; Basel</a:t>
            </a:r>
            <a:r>
              <a:rPr lang="en-US" sz="1050" dirty="0">
                <a:solidFill>
                  <a:srgbClr val="2A5DB0"/>
                </a:solidFill>
                <a:highlight>
                  <a:srgbClr val="FFFFFF"/>
                </a:highlight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9"/>
              </a:rPr>
              <a:t> Vol. 58, </a:t>
            </a:r>
            <a:r>
              <a:rPr lang="en-US" sz="1050" dirty="0" err="1">
                <a:solidFill>
                  <a:srgbClr val="2A5DB0"/>
                </a:solidFill>
                <a:highlight>
                  <a:srgbClr val="FFFFFF"/>
                </a:highlight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9"/>
              </a:rPr>
              <a:t>Iss</a:t>
            </a:r>
            <a:r>
              <a:rPr lang="en-US" sz="1050" dirty="0">
                <a:solidFill>
                  <a:srgbClr val="2A5DB0"/>
                </a:solidFill>
                <a:highlight>
                  <a:srgbClr val="FFFFFF"/>
                </a:highlight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9"/>
              </a:rPr>
              <a:t>. 2, </a:t>
            </a:r>
            <a:r>
              <a:rPr lang="en-US" sz="1050" dirty="0">
                <a:solidFill>
                  <a:srgbClr val="555555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(Apr 2013): 257-267.DOI:10.1007/s00038-012-0394-5</a:t>
            </a:r>
            <a:endParaRPr sz="105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22" name="Google Shape;122;p19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83263" y="2008801"/>
            <a:ext cx="4494093" cy="35460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9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4259850" y="2250544"/>
            <a:ext cx="4654444" cy="30678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116CE-5AC4-F740-9076-D315E1AFC210}" type="slidenum">
              <a:rPr lang="en-US" smtClean="0"/>
              <a:t>3</a:t>
            </a:fld>
            <a:endParaRPr lang="en-US"/>
          </a:p>
        </p:txBody>
      </p:sp>
      <p:sp>
        <p:nvSpPr>
          <p:cNvPr id="2" name="文字方塊 1"/>
          <p:cNvSpPr txBox="1"/>
          <p:nvPr/>
        </p:nvSpPr>
        <p:spPr>
          <a:xfrm>
            <a:off x="183263" y="6014197"/>
            <a:ext cx="6378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/>
              <a:t>In Hong Kong, Over 93% of all deaths occurring in HA hospitals</a:t>
            </a:r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36414857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94D26A-8A6A-4905-8767-0E663C4AF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HK" dirty="0"/>
              <a:t>Projection of EOL care cost saving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CD535C-7F27-4F81-B499-E64843DDA9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6015" y="1751888"/>
            <a:ext cx="8050138" cy="2762962"/>
          </a:xfrm>
        </p:spPr>
        <p:txBody>
          <a:bodyPr>
            <a:normAutofit/>
          </a:bodyPr>
          <a:lstStyle/>
          <a:p>
            <a:pPr marL="385762" lvl="1" indent="0">
              <a:spcBef>
                <a:spcPts val="0"/>
              </a:spcBef>
              <a:buSzPts val="2700"/>
              <a:buNone/>
            </a:pPr>
            <a:r>
              <a:rPr lang="en-GB" dirty="0"/>
              <a:t>Assuming the DIN service model of HOHNH is adopted in all elderly homes, potential cost saving by the Government 1 year before death  </a:t>
            </a:r>
            <a:r>
              <a:rPr lang="en-GB" dirty="0">
                <a:solidFill>
                  <a:srgbClr val="FF0000"/>
                </a:solidFill>
              </a:rPr>
              <a:t>HK$347,184,320</a:t>
            </a:r>
            <a:r>
              <a:rPr lang="en-GB" dirty="0"/>
              <a:t> </a:t>
            </a:r>
          </a:p>
          <a:p>
            <a:pPr lvl="1"/>
            <a:endParaRPr lang="en-HK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518683-3852-4084-8260-BBA03C451897}"/>
              </a:ext>
            </a:extLst>
          </p:cNvPr>
          <p:cNvSpPr txBox="1"/>
          <p:nvPr/>
        </p:nvSpPr>
        <p:spPr>
          <a:xfrm>
            <a:off x="442452" y="4817192"/>
            <a:ext cx="846417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baseline="30000" dirty="0"/>
              <a:t>1</a:t>
            </a:r>
            <a:r>
              <a:rPr lang="en-GB" sz="900" dirty="0"/>
              <a:t>Page 8, Hong Kong Annual Digest of Statistics 2017, Census &amp; Statistics Department, HKSAR</a:t>
            </a:r>
            <a:endParaRPr lang="en-HK" sz="900" dirty="0"/>
          </a:p>
          <a:p>
            <a:r>
              <a:rPr lang="en-GB" sz="900" baseline="30000" dirty="0"/>
              <a:t>2</a:t>
            </a:r>
            <a:r>
              <a:rPr lang="en-GB" sz="900" dirty="0"/>
              <a:t>Page 36, Hospital Authority Strategic Service Framework for Palliative Care, Hospital Authority 2017</a:t>
            </a:r>
          </a:p>
          <a:p>
            <a:r>
              <a:rPr lang="en-GB" sz="900" baseline="30000" dirty="0"/>
              <a:t>3</a:t>
            </a:r>
            <a:r>
              <a:rPr lang="en-GB" sz="900" dirty="0"/>
              <a:t>Chu et al., Advance Directive and End-of-Life Care Preferences Among Chinese Nursing Home Residents in Hong Kong. Journal of American Medical Directors Association, 2011, </a:t>
            </a:r>
          </a:p>
          <a:p>
            <a:r>
              <a:rPr lang="en-GB" sz="900" dirty="0"/>
              <a:t>12: 143-152)</a:t>
            </a:r>
            <a:endParaRPr lang="en-HK" sz="900" dirty="0"/>
          </a:p>
          <a:p>
            <a:endParaRPr lang="en-HK" sz="900" dirty="0"/>
          </a:p>
          <a:p>
            <a:endParaRPr lang="en-HK" sz="9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116CE-5AC4-F740-9076-D315E1AFC210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9525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Press</a:t>
            </a:r>
            <a:r>
              <a:rPr lang="zh-TW" altLang="en-US" dirty="0"/>
              <a:t> </a:t>
            </a:r>
            <a:r>
              <a:rPr lang="en-US" altLang="zh-TW" dirty="0"/>
              <a:t>Conference &amp; Media Report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889" y="2499509"/>
            <a:ext cx="4486576" cy="2991051"/>
          </a:xfr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116CE-5AC4-F740-9076-D315E1AFC210}" type="slidenum">
              <a:rPr lang="en-US" smtClean="0"/>
              <a:t>31</a:t>
            </a:fld>
            <a:endParaRPr 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1892" y="1305242"/>
            <a:ext cx="3121866" cy="5552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6121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6"/>
          <p:cNvSpPr txBox="1">
            <a:spLocks noGrp="1"/>
          </p:cNvSpPr>
          <p:nvPr>
            <p:ph type="title"/>
          </p:nvPr>
        </p:nvSpPr>
        <p:spPr>
          <a:xfrm>
            <a:off x="341832" y="726392"/>
            <a:ext cx="8597069" cy="115420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ctr" anchorCtr="0">
            <a:noAutofit/>
          </a:bodyPr>
          <a:lstStyle/>
          <a:p>
            <a:pPr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4400"/>
            </a:pPr>
            <a:r>
              <a:rPr lang="en-US" sz="3200" dirty="0">
                <a:sym typeface="Calibri"/>
              </a:rPr>
              <a:t>Haven of Hope – Dying in Nursing Home (DIN)  </a:t>
            </a:r>
            <a:br>
              <a:rPr lang="en-US" dirty="0">
                <a:sym typeface="Calibri"/>
              </a:rPr>
            </a:br>
            <a:r>
              <a:rPr lang="en-US" sz="3200" dirty="0"/>
              <a:t>Key factors to success</a:t>
            </a: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36"/>
          <p:cNvSpPr txBox="1">
            <a:spLocks noGrp="1"/>
          </p:cNvSpPr>
          <p:nvPr>
            <p:ph type="body" idx="1"/>
          </p:nvPr>
        </p:nvSpPr>
        <p:spPr>
          <a:xfrm>
            <a:off x="628650" y="21693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t" anchorCtr="0">
            <a:noAutofit/>
          </a:bodyPr>
          <a:lstStyle/>
          <a:p>
            <a:pPr marL="728662" lvl="1" indent="-342900">
              <a:spcBef>
                <a:spcPts val="0"/>
              </a:spcBef>
              <a:buClr>
                <a:schemeClr val="dk1"/>
              </a:buClr>
              <a:buSzPts val="27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  <a:sym typeface="Calibri"/>
              </a:rPr>
              <a:t>Close collaboration </a:t>
            </a:r>
            <a:r>
              <a:rPr lang="en-US" sz="2400" dirty="0">
                <a:sym typeface="Calibri"/>
              </a:rPr>
              <a:t>between nursing home and palliative care team</a:t>
            </a:r>
          </a:p>
          <a:p>
            <a:pPr marL="728662" lvl="1" indent="-342900">
              <a:spcBef>
                <a:spcPts val="0"/>
              </a:spcBef>
              <a:buClr>
                <a:schemeClr val="dk1"/>
              </a:buClr>
              <a:buSzPts val="2700"/>
              <a:buFont typeface="Arial" panose="020B0604020202020204" pitchFamily="34" charset="0"/>
              <a:buChar char="•"/>
            </a:pPr>
            <a:r>
              <a:rPr lang="en-US" altLang="zh-TW" sz="2400" dirty="0">
                <a:solidFill>
                  <a:srgbClr val="FF0000"/>
                </a:solidFill>
              </a:rPr>
              <a:t>Cross-indiscipline</a:t>
            </a:r>
            <a:r>
              <a:rPr lang="en-US" altLang="zh-TW" sz="2400" dirty="0"/>
              <a:t> care professional team</a:t>
            </a:r>
          </a:p>
          <a:p>
            <a:pPr marL="1128712" lvl="2" indent="-342900">
              <a:spcBef>
                <a:spcPts val="0"/>
              </a:spcBef>
              <a:buClr>
                <a:schemeClr val="dk1"/>
              </a:buClr>
              <a:buSzPts val="2700"/>
              <a:buFont typeface="Arial" panose="020B0604020202020204" pitchFamily="34" charset="0"/>
              <a:buChar char="•"/>
            </a:pPr>
            <a:r>
              <a:rPr lang="en-US" altLang="zh-TW" sz="2000" dirty="0"/>
              <a:t>Doctors, nurses, social workers, pastors, OT, PT, health workers</a:t>
            </a:r>
            <a:endParaRPr sz="2000" dirty="0"/>
          </a:p>
          <a:p>
            <a:pPr marL="728662" lvl="1" indent="-342900">
              <a:spcBef>
                <a:spcPts val="0"/>
              </a:spcBef>
              <a:buClr>
                <a:schemeClr val="dk1"/>
              </a:buClr>
              <a:buSzPts val="27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  <a:sym typeface="Calibri"/>
              </a:rPr>
              <a:t>Sufficient manpower</a:t>
            </a:r>
            <a:r>
              <a:rPr lang="en-US" sz="2400" dirty="0">
                <a:sym typeface="Calibri"/>
              </a:rPr>
              <a:t> and training </a:t>
            </a:r>
            <a:endParaRPr sz="2400" dirty="0"/>
          </a:p>
          <a:p>
            <a:pPr marL="1128712" lvl="2" indent="-342900">
              <a:spcBef>
                <a:spcPts val="0"/>
              </a:spcBef>
              <a:buClr>
                <a:schemeClr val="dk1"/>
              </a:buClr>
              <a:buSzPts val="2700"/>
              <a:buFont typeface="Arial" panose="020B0604020202020204" pitchFamily="34" charset="0"/>
              <a:buChar char="•"/>
            </a:pPr>
            <a:r>
              <a:rPr lang="en-US" sz="2000" dirty="0">
                <a:sym typeface="Calibri"/>
              </a:rPr>
              <a:t>Knowledge and skills to care dying residents, psychological preparation and attitude towards dying and grief</a:t>
            </a:r>
            <a:endParaRPr sz="2000" dirty="0">
              <a:sym typeface="Calibri"/>
            </a:endParaRPr>
          </a:p>
          <a:p>
            <a:pPr marL="728662" lvl="1" indent="-342900">
              <a:spcBef>
                <a:spcPts val="0"/>
              </a:spcBef>
              <a:buClr>
                <a:schemeClr val="dk1"/>
              </a:buClr>
              <a:buSzPts val="27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  <a:sym typeface="Calibri"/>
              </a:rPr>
              <a:t>Environmental factors</a:t>
            </a:r>
            <a:endParaRPr sz="2400" dirty="0">
              <a:solidFill>
                <a:srgbClr val="FF0000"/>
              </a:solidFill>
            </a:endParaRPr>
          </a:p>
          <a:p>
            <a:pPr marL="1128712" lvl="2" indent="-342900">
              <a:spcBef>
                <a:spcPts val="0"/>
              </a:spcBef>
              <a:buClr>
                <a:schemeClr val="dk1"/>
              </a:buClr>
              <a:buSzPts val="2700"/>
              <a:buFont typeface="Arial" panose="020B0604020202020204" pitchFamily="34" charset="0"/>
              <a:buChar char="•"/>
            </a:pPr>
            <a:r>
              <a:rPr lang="en-US" sz="2000" dirty="0">
                <a:sym typeface="Calibri"/>
              </a:rPr>
              <a:t>Large-sized, peaceful, and comfortable rooms for the family gathering in the last few days of life</a:t>
            </a:r>
            <a:endParaRPr sz="2000" dirty="0"/>
          </a:p>
          <a:p>
            <a:pPr marL="1128712" lvl="2" indent="-342900">
              <a:spcBef>
                <a:spcPts val="0"/>
              </a:spcBef>
              <a:buClr>
                <a:schemeClr val="dk1"/>
              </a:buClr>
              <a:buSzPts val="2700"/>
              <a:buFont typeface="Arial" panose="020B0604020202020204" pitchFamily="34" charset="0"/>
              <a:buChar char="•"/>
            </a:pPr>
            <a:r>
              <a:rPr lang="en-US" sz="2000" dirty="0">
                <a:sym typeface="Calibri"/>
              </a:rPr>
              <a:t>A room with lower temperature for temporary body storage</a:t>
            </a:r>
            <a:endParaRPr sz="2000" dirty="0"/>
          </a:p>
          <a:p>
            <a:pPr marL="466249">
              <a:lnSpc>
                <a:spcPct val="70000"/>
              </a:lnSpc>
              <a:spcBef>
                <a:spcPts val="750"/>
              </a:spcBef>
              <a:buClr>
                <a:schemeClr val="dk1"/>
              </a:buClr>
              <a:buSzPts val="2590"/>
              <a:buFont typeface="Arial" panose="020B0604020202020204" pitchFamily="34" charset="0"/>
              <a:buChar char="•"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66249">
              <a:lnSpc>
                <a:spcPct val="70000"/>
              </a:lnSpc>
              <a:spcBef>
                <a:spcPts val="750"/>
              </a:spcBef>
              <a:buClr>
                <a:schemeClr val="dk1"/>
              </a:buClr>
              <a:buSzPts val="2590"/>
              <a:buFont typeface="Arial" panose="020B0604020202020204" pitchFamily="34" charset="0"/>
              <a:buChar char="•"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116CE-5AC4-F740-9076-D315E1AFC210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5215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37"/>
          <p:cNvSpPr txBox="1">
            <a:spLocks noGrp="1"/>
          </p:cNvSpPr>
          <p:nvPr>
            <p:ph type="title"/>
          </p:nvPr>
        </p:nvSpPr>
        <p:spPr>
          <a:xfrm>
            <a:off x="1257300" y="633956"/>
            <a:ext cx="7597942" cy="994275"/>
          </a:xfrm>
          <a:prstGeom prst="rect">
            <a:avLst/>
          </a:prstGeom>
        </p:spPr>
        <p:txBody>
          <a:bodyPr spcFirstLastPara="1" vert="horz" wrap="square" lIns="68569" tIns="34275" rIns="68569" bIns="34275" rtlCol="0" anchor="ctr" anchorCtr="0">
            <a:noAutofit/>
          </a:bodyPr>
          <a:lstStyle/>
          <a:p>
            <a:pPr algn="l">
              <a:spcBef>
                <a:spcPts val="0"/>
              </a:spcBef>
            </a:pPr>
            <a:r>
              <a:rPr lang="en-US" dirty="0"/>
              <a:t>LTC Residents Survey in Taiwan </a:t>
            </a:r>
            <a:endParaRPr dirty="0"/>
          </a:p>
        </p:txBody>
      </p:sp>
      <p:sp>
        <p:nvSpPr>
          <p:cNvPr id="266" name="Google Shape;266;p37"/>
          <p:cNvSpPr txBox="1">
            <a:spLocks noGrp="1"/>
          </p:cNvSpPr>
          <p:nvPr>
            <p:ph type="body" idx="1"/>
          </p:nvPr>
        </p:nvSpPr>
        <p:spPr>
          <a:xfrm>
            <a:off x="811530" y="1761423"/>
            <a:ext cx="7886700" cy="4177364"/>
          </a:xfrm>
          <a:prstGeom prst="rect">
            <a:avLst/>
          </a:prstGeom>
        </p:spPr>
        <p:txBody>
          <a:bodyPr spcFirstLastPara="1" vert="horz" wrap="square" lIns="68569" tIns="34275" rIns="68569" bIns="34275" rtlCol="0" anchor="t" anchorCtr="0">
            <a:noAutofit/>
          </a:bodyPr>
          <a:lstStyle/>
          <a:p>
            <a:pPr marL="728662" lvl="1" indent="-342900">
              <a:spcBef>
                <a:spcPts val="0"/>
              </a:spcBef>
              <a:buSzPts val="2700"/>
              <a:buFont typeface="Arial" panose="020B0604020202020204" pitchFamily="34" charset="0"/>
              <a:buChar char="•"/>
            </a:pPr>
            <a:r>
              <a:rPr lang="en-US" sz="2400" dirty="0"/>
              <a:t>Length of stay: 2.5 years</a:t>
            </a:r>
          </a:p>
          <a:p>
            <a:pPr marL="728662" lvl="1" indent="-342900">
              <a:spcBef>
                <a:spcPts val="0"/>
              </a:spcBef>
              <a:buSzPts val="2700"/>
              <a:buFont typeface="Arial" panose="020B0604020202020204" pitchFamily="34" charset="0"/>
              <a:buChar char="•"/>
            </a:pPr>
            <a:r>
              <a:rPr lang="en-US" sz="2400" dirty="0"/>
              <a:t>89% of resident participants indicated their preference not to be prolonged life at the end of life. </a:t>
            </a:r>
          </a:p>
          <a:p>
            <a:pPr marL="728662" lvl="1" indent="-342900">
              <a:spcBef>
                <a:spcPts val="0"/>
              </a:spcBef>
              <a:buSzPts val="2700"/>
              <a:buFont typeface="Arial" panose="020B0604020202020204" pitchFamily="34" charset="0"/>
              <a:buChar char="•"/>
            </a:pPr>
            <a:r>
              <a:rPr lang="en-US" sz="2400" dirty="0"/>
              <a:t>only 12% of them (12 out of 101) have made ADs.</a:t>
            </a:r>
          </a:p>
          <a:p>
            <a:pPr marL="728662" lvl="1" indent="-342900">
              <a:spcBef>
                <a:spcPts val="0"/>
              </a:spcBef>
              <a:buSzPts val="2700"/>
              <a:buFont typeface="Arial" panose="020B0604020202020204" pitchFamily="34" charset="0"/>
              <a:buChar char="•"/>
            </a:pPr>
            <a:r>
              <a:rPr lang="en-US" sz="2400" dirty="0"/>
              <a:t>Reasons for making ADs: no suffering, dignified death, decrease family burden, avoid family conflict</a:t>
            </a:r>
          </a:p>
          <a:p>
            <a:pPr marL="728662" lvl="1" indent="-342900">
              <a:spcBef>
                <a:spcPts val="0"/>
              </a:spcBef>
              <a:buSzPts val="2700"/>
              <a:buFont typeface="Arial" panose="020B0604020202020204" pitchFamily="34" charset="0"/>
              <a:buChar char="•"/>
            </a:pPr>
            <a:r>
              <a:rPr lang="en-US" sz="2400" dirty="0"/>
              <a:t>Reasons for not making ADs: not aware, no one can ask, condition not serious enough</a:t>
            </a:r>
          </a:p>
          <a:p>
            <a:pPr marL="728662" lvl="1" indent="-342900">
              <a:spcBef>
                <a:spcPts val="0"/>
              </a:spcBef>
              <a:buSzPts val="2700"/>
              <a:buFont typeface="Arial" panose="020B0604020202020204" pitchFamily="34" charset="0"/>
              <a:buChar char="•"/>
            </a:pPr>
            <a:r>
              <a:rPr lang="en-US" sz="2400" dirty="0"/>
              <a:t>60% of residents would make ADs after explaining</a:t>
            </a:r>
          </a:p>
          <a:p>
            <a:pPr marL="728662" lvl="1" indent="-342900">
              <a:spcBef>
                <a:spcPts val="0"/>
              </a:spcBef>
              <a:buSzPts val="2700"/>
              <a:buFont typeface="Arial" panose="020B0604020202020204" pitchFamily="34" charset="0"/>
              <a:buChar char="•"/>
            </a:pPr>
            <a:r>
              <a:rPr lang="en-US" sz="2400" dirty="0"/>
              <a:t>No association between Staffs knowledge /attitude and residents’ ADs</a:t>
            </a:r>
          </a:p>
          <a:p>
            <a:pPr marL="685800" lvl="1" indent="-300038">
              <a:spcBef>
                <a:spcPts val="0"/>
              </a:spcBef>
              <a:buSzPts val="2700"/>
              <a:buChar char="○"/>
            </a:pPr>
            <a:endParaRPr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116CE-5AC4-F740-9076-D315E1AFC210}" type="slidenum">
              <a:rPr lang="en-US" smtClean="0"/>
              <a:t>33</a:t>
            </a:fld>
            <a:endParaRPr lang="en-US"/>
          </a:p>
        </p:txBody>
      </p:sp>
      <p:sp>
        <p:nvSpPr>
          <p:cNvPr id="2" name="文字方塊 1"/>
          <p:cNvSpPr txBox="1"/>
          <p:nvPr/>
        </p:nvSpPr>
        <p:spPr>
          <a:xfrm>
            <a:off x="4701290" y="6138738"/>
            <a:ext cx="24542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/>
              <a:t>Du &amp; Lin, 2017</a:t>
            </a:r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74694598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44"/>
          <p:cNvSpPr txBox="1">
            <a:spLocks noGrp="1"/>
          </p:cNvSpPr>
          <p:nvPr>
            <p:ph type="title"/>
          </p:nvPr>
        </p:nvSpPr>
        <p:spPr>
          <a:xfrm>
            <a:off x="1257300" y="558526"/>
            <a:ext cx="7886700" cy="994275"/>
          </a:xfrm>
          <a:prstGeom prst="rect">
            <a:avLst/>
          </a:prstGeom>
        </p:spPr>
        <p:txBody>
          <a:bodyPr spcFirstLastPara="1" vert="horz" wrap="square" lIns="68569" tIns="34275" rIns="68569" bIns="34275" rtlCol="0" anchor="ctr" anchorCtr="0">
            <a:noAutofit/>
          </a:bodyPr>
          <a:lstStyle/>
          <a:p>
            <a:pPr algn="l">
              <a:spcBef>
                <a:spcPts val="0"/>
              </a:spcBef>
            </a:pPr>
            <a:r>
              <a:rPr lang="en-US" dirty="0"/>
              <a:t>EOL Care for Residents with Dementia </a:t>
            </a:r>
            <a:endParaRPr dirty="0"/>
          </a:p>
        </p:txBody>
      </p:sp>
      <p:sp>
        <p:nvSpPr>
          <p:cNvPr id="313" name="Google Shape;313;p44"/>
          <p:cNvSpPr txBox="1">
            <a:spLocks noGrp="1"/>
          </p:cNvSpPr>
          <p:nvPr>
            <p:ph type="body" idx="1"/>
          </p:nvPr>
        </p:nvSpPr>
        <p:spPr>
          <a:xfrm>
            <a:off x="838556" y="1948455"/>
            <a:ext cx="7886700" cy="3263400"/>
          </a:xfrm>
          <a:prstGeom prst="rect">
            <a:avLst/>
          </a:prstGeom>
        </p:spPr>
        <p:txBody>
          <a:bodyPr spcFirstLastPara="1" vert="horz" wrap="square" lIns="68569" tIns="34275" rIns="68569" bIns="34275" rtlCol="0" anchor="t" anchorCtr="0">
            <a:noAutofit/>
          </a:bodyPr>
          <a:lstStyle/>
          <a:p>
            <a:pPr indent="-304800">
              <a:spcBef>
                <a:spcPts val="750"/>
              </a:spcBef>
              <a:buSzPts val="2800"/>
              <a:buChar char="●"/>
            </a:pPr>
            <a:r>
              <a:rPr lang="en-US" sz="2800" dirty="0"/>
              <a:t>Fewer than 10% of the professionals reported  discussing end-of-life care with residents with dementia and their families.</a:t>
            </a:r>
            <a:endParaRPr sz="2800" dirty="0"/>
          </a:p>
          <a:p>
            <a:pPr indent="-304800">
              <a:spcBef>
                <a:spcPts val="0"/>
              </a:spcBef>
              <a:buSzPts val="2800"/>
              <a:buChar char="●"/>
            </a:pPr>
            <a:r>
              <a:rPr lang="en-US" sz="2800" dirty="0"/>
              <a:t>Physicians were significantly more likely to discuss life-sustaining treatment than nurses and social workers. </a:t>
            </a:r>
            <a:endParaRPr sz="2800" dirty="0"/>
          </a:p>
        </p:txBody>
      </p:sp>
      <p:sp>
        <p:nvSpPr>
          <p:cNvPr id="314" name="Google Shape;314;p44"/>
          <p:cNvSpPr txBox="1"/>
          <p:nvPr/>
        </p:nvSpPr>
        <p:spPr>
          <a:xfrm>
            <a:off x="0" y="6204478"/>
            <a:ext cx="8240400" cy="36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r>
              <a:rPr lang="en-US" sz="1200" u="sng" dirty="0"/>
              <a:t>https://english.ey.gov.tw/News_Hot_Topic.aspx?n=FE8C5966F81D8273&amp;sms=BBB420E471DAF6C0</a:t>
            </a:r>
            <a:endParaRPr sz="1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116CE-5AC4-F740-9076-D315E1AFC210}" type="slidenum">
              <a:rPr lang="en-US" smtClean="0"/>
              <a:t>34</a:t>
            </a:fld>
            <a:endParaRPr lang="en-US"/>
          </a:p>
        </p:txBody>
      </p:sp>
      <p:pic>
        <p:nvPicPr>
          <p:cNvPr id="8" name="Picture 4" descr="dementiaçåçæå°çµæ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087" y="4569705"/>
            <a:ext cx="2888479" cy="1924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91906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71118" y="2997494"/>
            <a:ext cx="5928642" cy="217751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14313" indent="-214313"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1650" dirty="0">
                <a:latin typeface="Times New Roman"/>
                <a:ea typeface="Times New Roman"/>
                <a:cs typeface="Times New Roman"/>
                <a:sym typeface="Times New Roman"/>
              </a:rPr>
              <a:t>Increasing use of PC for both dementia and cancer patients at the last six months of life;</a:t>
            </a:r>
          </a:p>
          <a:p>
            <a:pPr marL="214313" indent="-214313">
              <a:spcBef>
                <a:spcPts val="750"/>
              </a:spcBef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1650" dirty="0">
                <a:latin typeface="Times New Roman"/>
                <a:ea typeface="Times New Roman"/>
                <a:cs typeface="Times New Roman"/>
                <a:sym typeface="Times New Roman"/>
              </a:rPr>
              <a:t>Differences in changing patterns since 2000 found between </a:t>
            </a:r>
            <a:r>
              <a:rPr lang="en-US" sz="1650" dirty="0" err="1">
                <a:latin typeface="Times New Roman"/>
                <a:ea typeface="Times New Roman"/>
                <a:cs typeface="Times New Roman"/>
                <a:sym typeface="Times New Roman"/>
              </a:rPr>
              <a:t>PwD</a:t>
            </a:r>
            <a:r>
              <a:rPr lang="en-US" sz="1650" dirty="0">
                <a:latin typeface="Times New Roman"/>
                <a:ea typeface="Times New Roman"/>
                <a:cs typeface="Times New Roman"/>
                <a:sym typeface="Times New Roman"/>
              </a:rPr>
              <a:t> and PwC;</a:t>
            </a:r>
          </a:p>
          <a:p>
            <a:pPr marL="214313" indent="-214313">
              <a:spcBef>
                <a:spcPts val="750"/>
              </a:spcBef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1650" dirty="0">
                <a:latin typeface="Times New Roman"/>
                <a:ea typeface="Times New Roman"/>
                <a:cs typeface="Times New Roman"/>
                <a:sym typeface="Times New Roman"/>
              </a:rPr>
              <a:t>Both home and inpatient palliative care has increased;</a:t>
            </a:r>
          </a:p>
          <a:p>
            <a:pPr marL="214313" indent="-214313">
              <a:spcBef>
                <a:spcPts val="750"/>
              </a:spcBef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1650" dirty="0">
                <a:latin typeface="Times New Roman"/>
                <a:ea typeface="Times New Roman"/>
                <a:cs typeface="Times New Roman"/>
                <a:sym typeface="Times New Roman"/>
              </a:rPr>
              <a:t>Still room for improvement in utilization and in reducing disparity.</a:t>
            </a:r>
          </a:p>
        </p:txBody>
      </p:sp>
      <p:sp>
        <p:nvSpPr>
          <p:cNvPr id="14" name="Flowchart: Process 13"/>
          <p:cNvSpPr/>
          <p:nvPr/>
        </p:nvSpPr>
        <p:spPr>
          <a:xfrm>
            <a:off x="1771118" y="2408963"/>
            <a:ext cx="5954280" cy="555107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ounded Rectangle 5"/>
          <p:cNvSpPr/>
          <p:nvPr/>
        </p:nvSpPr>
        <p:spPr>
          <a:xfrm>
            <a:off x="1652473" y="1697334"/>
            <a:ext cx="6252387" cy="703456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/>
          <p:cNvSpPr/>
          <p:nvPr/>
        </p:nvSpPr>
        <p:spPr>
          <a:xfrm>
            <a:off x="1652474" y="1808220"/>
            <a:ext cx="6252386" cy="4847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550" u="sng" dirty="0">
                <a:latin typeface="Britannic Bold" panose="020B0903060703020204" pitchFamily="34" charset="0"/>
              </a:rPr>
              <a:t>Taiwan PC Trends for </a:t>
            </a:r>
            <a:r>
              <a:rPr lang="en-US" sz="2550" u="sng" dirty="0" err="1">
                <a:latin typeface="Britannic Bold" panose="020B0903060703020204" pitchFamily="34" charset="0"/>
              </a:rPr>
              <a:t>PwD</a:t>
            </a:r>
            <a:r>
              <a:rPr lang="en-US" sz="2550" u="sng" dirty="0">
                <a:latin typeface="Britannic Bold" panose="020B0903060703020204" pitchFamily="34" charset="0"/>
              </a:rPr>
              <a:t> (2000-2013)</a:t>
            </a:r>
          </a:p>
        </p:txBody>
      </p:sp>
      <p:sp>
        <p:nvSpPr>
          <p:cNvPr id="2" name="Rectangle 1"/>
          <p:cNvSpPr/>
          <p:nvPr/>
        </p:nvSpPr>
        <p:spPr>
          <a:xfrm>
            <a:off x="2441643" y="2466001"/>
            <a:ext cx="4990597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Comparing features of healthcare utilization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116CE-5AC4-F740-9076-D315E1AFC210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50938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223;p31"/>
          <p:cNvSpPr txBox="1"/>
          <p:nvPr/>
        </p:nvSpPr>
        <p:spPr>
          <a:xfrm>
            <a:off x="1275769" y="5732255"/>
            <a:ext cx="5658075" cy="326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r>
              <a:rPr lang="en" sz="825" dirty="0">
                <a:solidFill>
                  <a:schemeClr val="bg1"/>
                </a:solidFill>
              </a:rPr>
              <a:t>Chen (2016)  </a:t>
            </a:r>
            <a:r>
              <a:rPr lang="en" sz="825" u="sng" dirty="0">
                <a:hlinkClick r:id="rId2"/>
              </a:rPr>
              <a:t>www.chimei.org.tw/main/cmh_department/59310/失智安寧指引全文.pdf</a:t>
            </a:r>
            <a:endParaRPr sz="1350" dirty="0"/>
          </a:p>
        </p:txBody>
      </p:sp>
      <p:sp>
        <p:nvSpPr>
          <p:cNvPr id="10" name="Google Shape;136;p22"/>
          <p:cNvSpPr txBox="1">
            <a:spLocks/>
          </p:cNvSpPr>
          <p:nvPr/>
        </p:nvSpPr>
        <p:spPr>
          <a:xfrm>
            <a:off x="7563100" y="5074500"/>
            <a:ext cx="426620" cy="306029"/>
          </a:xfrm>
          <a:prstGeom prst="rect">
            <a:avLst/>
          </a:prstGeom>
        </p:spPr>
        <p:txBody>
          <a:bodyPr spcFirstLastPara="1" vert="horz" wrap="square" lIns="68569" tIns="68569" rIns="68569" bIns="68569" rtlCol="0" anchor="ctr" anchorCtr="0">
            <a:noAutofit/>
          </a:bodyPr>
          <a:lstStyle>
            <a:defPPr>
              <a:defRPr lang="en-US"/>
            </a:defPPr>
            <a:lvl1pPr marL="0" algn="ctr" defTabSz="457200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0000000-1234-1234-1234-123412341234}" type="slidenum">
              <a:rPr lang="en" sz="900"/>
              <a:pPr/>
              <a:t>36</a:t>
            </a:fld>
            <a:endParaRPr lang="en" sz="90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t="1865" r="912" b="2223"/>
          <a:stretch/>
        </p:blipFill>
        <p:spPr>
          <a:xfrm>
            <a:off x="4741016" y="3546936"/>
            <a:ext cx="3223260" cy="1872607"/>
          </a:xfrm>
          <a:prstGeom prst="rect">
            <a:avLst/>
          </a:prstGeom>
        </p:spPr>
      </p:pic>
      <p:pic>
        <p:nvPicPr>
          <p:cNvPr id="12" name="Google Shape;137;p22"/>
          <p:cNvPicPr preferRelativeResize="0"/>
          <p:nvPr/>
        </p:nvPicPr>
        <p:blipFill rotWithShape="1">
          <a:blip r:embed="rId4">
            <a:alphaModFix/>
          </a:blip>
          <a:srcRect l="2494" t="3397" r="2646" b="2227"/>
          <a:stretch/>
        </p:blipFill>
        <p:spPr>
          <a:xfrm>
            <a:off x="1240544" y="3597066"/>
            <a:ext cx="3154250" cy="18516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38;p22"/>
          <p:cNvPicPr preferRelativeResize="0"/>
          <p:nvPr/>
        </p:nvPicPr>
        <p:blipFill rotWithShape="1">
          <a:blip r:embed="rId5">
            <a:alphaModFix/>
          </a:blip>
          <a:srcRect l="1551" t="4598" r="1483" b="1742"/>
          <a:stretch/>
        </p:blipFill>
        <p:spPr>
          <a:xfrm>
            <a:off x="1240366" y="1693824"/>
            <a:ext cx="3154256" cy="18516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39;p22"/>
          <p:cNvPicPr preferRelativeResize="0"/>
          <p:nvPr/>
        </p:nvPicPr>
        <p:blipFill rotWithShape="1">
          <a:blip r:embed="rId6">
            <a:alphaModFix/>
          </a:blip>
          <a:srcRect l="-1" t="1986" r="1296" b="1039"/>
          <a:stretch/>
        </p:blipFill>
        <p:spPr>
          <a:xfrm>
            <a:off x="4499221" y="1551187"/>
            <a:ext cx="3429000" cy="185166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42;p22"/>
          <p:cNvSpPr txBox="1"/>
          <p:nvPr/>
        </p:nvSpPr>
        <p:spPr>
          <a:xfrm>
            <a:off x="2090422" y="4653315"/>
            <a:ext cx="2447063" cy="504606"/>
          </a:xfrm>
          <a:prstGeom prst="rect">
            <a:avLst/>
          </a:prstGeom>
          <a:solidFill>
            <a:srgbClr val="CFE2F3">
              <a:alpha val="50000"/>
            </a:srgbClr>
          </a:solidFill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r>
              <a:rPr lang="en" sz="1350" dirty="0">
                <a:solidFill>
                  <a:srgbClr val="4A7EBB"/>
                </a:solidFill>
              </a:rPr>
              <a:t>Slight increasing use of Tube feeding for both PwD &amp; PwC.</a:t>
            </a:r>
            <a:endParaRPr sz="1350" dirty="0">
              <a:solidFill>
                <a:srgbClr val="4A7EBB"/>
              </a:solidFill>
            </a:endParaRPr>
          </a:p>
        </p:txBody>
      </p:sp>
      <p:sp>
        <p:nvSpPr>
          <p:cNvPr id="18" name="Google Shape;143;p22"/>
          <p:cNvSpPr txBox="1"/>
          <p:nvPr/>
        </p:nvSpPr>
        <p:spPr>
          <a:xfrm>
            <a:off x="5162433" y="3749130"/>
            <a:ext cx="2838568" cy="420587"/>
          </a:xfrm>
          <a:prstGeom prst="rect">
            <a:avLst/>
          </a:prstGeom>
          <a:solidFill>
            <a:srgbClr val="FFF2CC">
              <a:alpha val="50000"/>
            </a:srgbClr>
          </a:solidFill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r>
              <a:rPr lang="en" sz="1350" dirty="0">
                <a:solidFill>
                  <a:schemeClr val="accent6"/>
                </a:solidFill>
              </a:rPr>
              <a:t>Decreasing PwD ICU entry slightly; </a:t>
            </a:r>
            <a:endParaRPr sz="1350" dirty="0">
              <a:solidFill>
                <a:schemeClr val="accent6"/>
              </a:solidFill>
            </a:endParaRPr>
          </a:p>
          <a:p>
            <a:r>
              <a:rPr lang="en" sz="1350" dirty="0">
                <a:solidFill>
                  <a:schemeClr val="accent6"/>
                </a:solidFill>
              </a:rPr>
              <a:t>Remain similar ICU entry rate for PwC. </a:t>
            </a:r>
            <a:endParaRPr sz="1350" dirty="0">
              <a:solidFill>
                <a:schemeClr val="accent6"/>
              </a:solidFill>
            </a:endParaRPr>
          </a:p>
        </p:txBody>
      </p:sp>
      <p:sp>
        <p:nvSpPr>
          <p:cNvPr id="20" name="Google Shape;141;p22"/>
          <p:cNvSpPr txBox="1"/>
          <p:nvPr/>
        </p:nvSpPr>
        <p:spPr>
          <a:xfrm>
            <a:off x="2431279" y="1972019"/>
            <a:ext cx="2694425" cy="442482"/>
          </a:xfrm>
          <a:prstGeom prst="rect">
            <a:avLst/>
          </a:prstGeom>
          <a:solidFill>
            <a:srgbClr val="DAF3E2">
              <a:alpha val="43080"/>
            </a:srgbClr>
          </a:solidFill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r>
              <a:rPr lang="en" sz="1350" b="1" dirty="0">
                <a:solidFill>
                  <a:srgbClr val="00B050"/>
                </a:solidFill>
              </a:rPr>
              <a:t>Decreasing use of CPR &amp; IMV;</a:t>
            </a:r>
            <a:endParaRPr sz="1350" b="1" dirty="0">
              <a:solidFill>
                <a:srgbClr val="00B050"/>
              </a:solidFill>
            </a:endParaRPr>
          </a:p>
          <a:p>
            <a:r>
              <a:rPr lang="en" sz="1350" dirty="0">
                <a:solidFill>
                  <a:srgbClr val="00B050"/>
                </a:solidFill>
              </a:rPr>
              <a:t>Shrinking gap between PwD &amp; PwC</a:t>
            </a:r>
            <a:r>
              <a:rPr lang="en" sz="1350" dirty="0"/>
              <a:t>.</a:t>
            </a:r>
            <a:endParaRPr sz="1350" dirty="0"/>
          </a:p>
        </p:txBody>
      </p:sp>
      <p:sp>
        <p:nvSpPr>
          <p:cNvPr id="22" name="Google Shape;145;p22"/>
          <p:cNvSpPr/>
          <p:nvPr/>
        </p:nvSpPr>
        <p:spPr>
          <a:xfrm>
            <a:off x="3074923" y="3434978"/>
            <a:ext cx="2043962" cy="592804"/>
          </a:xfrm>
          <a:prstGeom prst="flowChartMagneticTape">
            <a:avLst/>
          </a:prstGeom>
          <a:solidFill>
            <a:srgbClr val="EAD1D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r>
              <a:rPr lang="en" sz="900" b="1" dirty="0"/>
              <a:t>Baseline N = 25,335</a:t>
            </a:r>
            <a:endParaRPr sz="900" b="1" dirty="0"/>
          </a:p>
          <a:p>
            <a:r>
              <a:rPr lang="en" sz="900" b="1" dirty="0">
                <a:solidFill>
                  <a:srgbClr val="C00000"/>
                </a:solidFill>
              </a:rPr>
              <a:t>C 19,730 </a:t>
            </a:r>
            <a:r>
              <a:rPr lang="en" sz="900" b="1" dirty="0"/>
              <a:t>&amp; </a:t>
            </a:r>
            <a:r>
              <a:rPr lang="en" sz="900" b="1" dirty="0">
                <a:solidFill>
                  <a:srgbClr val="0070C0"/>
                </a:solidFill>
              </a:rPr>
              <a:t>D 5,605</a:t>
            </a:r>
          </a:p>
          <a:p>
            <a:r>
              <a:rPr lang="en" sz="788" u="sng" dirty="0"/>
              <a:t>Comobidity </a:t>
            </a:r>
            <a:r>
              <a:rPr lang="en" sz="788" b="1" u="sng" dirty="0">
                <a:solidFill>
                  <a:srgbClr val="C00000"/>
                </a:solidFill>
              </a:rPr>
              <a:t>C</a:t>
            </a:r>
            <a:r>
              <a:rPr lang="en" sz="788" b="1" u="sng" dirty="0">
                <a:solidFill>
                  <a:srgbClr val="0070C0"/>
                </a:solidFill>
              </a:rPr>
              <a:t>&amp;D</a:t>
            </a:r>
            <a:r>
              <a:rPr lang="en" sz="788" u="sng" dirty="0"/>
              <a:t> count as</a:t>
            </a:r>
            <a:r>
              <a:rPr lang="en" sz="788" u="sng" dirty="0">
                <a:solidFill>
                  <a:srgbClr val="C00000"/>
                </a:solidFill>
              </a:rPr>
              <a:t> </a:t>
            </a:r>
            <a:r>
              <a:rPr lang="en" sz="788" b="1" u="sng" dirty="0">
                <a:solidFill>
                  <a:srgbClr val="C00000"/>
                </a:solidFill>
              </a:rPr>
              <a:t>C</a:t>
            </a:r>
            <a:r>
              <a:rPr lang="en" sz="788" u="sng" dirty="0"/>
              <a:t> </a:t>
            </a:r>
            <a:endParaRPr sz="788" u="sng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116CE-5AC4-F740-9076-D315E1AFC210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24541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oogle Shape;237;p33"/>
          <p:cNvPicPr preferRelativeResize="0"/>
          <p:nvPr/>
        </p:nvPicPr>
        <p:blipFill rotWithShape="1">
          <a:blip r:embed="rId2">
            <a:alphaModFix/>
          </a:blip>
          <a:srcRect l="1018" t="1345" r="1018" b="-3303"/>
          <a:stretch/>
        </p:blipFill>
        <p:spPr>
          <a:xfrm>
            <a:off x="1629459" y="1628804"/>
            <a:ext cx="6151687" cy="3755794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38;p33"/>
          <p:cNvSpPr/>
          <p:nvPr/>
        </p:nvSpPr>
        <p:spPr>
          <a:xfrm>
            <a:off x="2667740" y="4110609"/>
            <a:ext cx="377550" cy="1156950"/>
          </a:xfrm>
          <a:prstGeom prst="ellipse">
            <a:avLst/>
          </a:prstGeom>
          <a:noFill/>
          <a:ln w="28575" cap="flat" cmpd="sng">
            <a:solidFill>
              <a:srgbClr val="3D85C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/>
          </a:p>
        </p:txBody>
      </p:sp>
      <p:sp>
        <p:nvSpPr>
          <p:cNvPr id="27" name="Google Shape;239;p33"/>
          <p:cNvSpPr/>
          <p:nvPr/>
        </p:nvSpPr>
        <p:spPr>
          <a:xfrm>
            <a:off x="7329721" y="3536072"/>
            <a:ext cx="377550" cy="167445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/>
          </a:p>
        </p:txBody>
      </p:sp>
      <p:sp>
        <p:nvSpPr>
          <p:cNvPr id="29" name="Google Shape;241;p33"/>
          <p:cNvSpPr txBox="1"/>
          <p:nvPr/>
        </p:nvSpPr>
        <p:spPr>
          <a:xfrm>
            <a:off x="3158296" y="2559009"/>
            <a:ext cx="4539825" cy="584100"/>
          </a:xfrm>
          <a:prstGeom prst="rect">
            <a:avLst/>
          </a:prstGeom>
          <a:solidFill>
            <a:schemeClr val="accent5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r>
              <a:rPr lang="en" sz="1350" b="1" dirty="0">
                <a:solidFill>
                  <a:schemeClr val="lt1"/>
                </a:solidFill>
              </a:rPr>
              <a:t>Increasing use of Inpatient PC for both PwD &amp; PwC;</a:t>
            </a:r>
            <a:endParaRPr sz="1350" b="1" dirty="0">
              <a:solidFill>
                <a:schemeClr val="lt1"/>
              </a:solidFill>
            </a:endParaRPr>
          </a:p>
          <a:p>
            <a:r>
              <a:rPr lang="en" sz="1350" b="1" dirty="0">
                <a:solidFill>
                  <a:schemeClr val="lt1"/>
                </a:solidFill>
              </a:rPr>
              <a:t>Still a wide gap between the 2 user groups!</a:t>
            </a:r>
            <a:endParaRPr sz="1350" b="1" dirty="0">
              <a:solidFill>
                <a:schemeClr val="lt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116CE-5AC4-F740-9076-D315E1AFC210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39377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1116CE-5AC4-F740-9076-D315E1AFC210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Implications</a:t>
            </a:r>
          </a:p>
        </p:txBody>
      </p:sp>
      <p:sp>
        <p:nvSpPr>
          <p:cNvPr id="9" name="Google Shape;347;p49"/>
          <p:cNvSpPr txBox="1">
            <a:spLocks/>
          </p:cNvSpPr>
          <p:nvPr/>
        </p:nvSpPr>
        <p:spPr>
          <a:xfrm>
            <a:off x="504203" y="2590682"/>
            <a:ext cx="8639797" cy="704510"/>
          </a:xfrm>
          <a:prstGeom prst="rect">
            <a:avLst/>
          </a:prstGeom>
        </p:spPr>
        <p:txBody>
          <a:bodyPr spcFirstLastPara="1" vert="horz" wrap="square" lIns="68569" tIns="34275" rIns="68569" bIns="34275" rtlCol="0" anchor="t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5763" indent="-385763">
              <a:spcBef>
                <a:spcPts val="0"/>
              </a:spcBef>
              <a:buFont typeface="Arial"/>
              <a:buAutoNum type="arabicParenR"/>
            </a:pPr>
            <a:r>
              <a:rPr lang="en-US" sz="2400" dirty="0"/>
              <a:t>to increase the availability of</a:t>
            </a:r>
            <a:r>
              <a:rPr lang="en-US" altLang="zh-TW" sz="2400" dirty="0"/>
              <a:t> palliative care services in </a:t>
            </a:r>
            <a:r>
              <a:rPr lang="en-US" sz="2400" dirty="0"/>
              <a:t>LTC facilities, e.g., palliative home care, palliative shared care</a:t>
            </a:r>
          </a:p>
          <a:p>
            <a:pPr marL="0" indent="0">
              <a:spcBef>
                <a:spcPts val="750"/>
              </a:spcBef>
              <a:buFont typeface="Arial"/>
              <a:buNone/>
            </a:pP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559750" y="3673072"/>
            <a:ext cx="8097140" cy="55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7000"/>
              </a:lnSpc>
              <a:buClr>
                <a:schemeClr val="dk1"/>
              </a:buClr>
              <a:buSzPts val="1100"/>
            </a:pPr>
            <a:r>
              <a:rPr lang="en-US" sz="2400" dirty="0">
                <a:sym typeface="Calibri"/>
              </a:rPr>
              <a:t>2)</a:t>
            </a:r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780352" y="4644482"/>
            <a:ext cx="73792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ym typeface="Calibri"/>
              </a:rPr>
              <a:t>3)</a:t>
            </a:r>
            <a:endParaRPr lang="en-US" b="1" dirty="0">
              <a:solidFill>
                <a:srgbClr val="FFFFFF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83177" y="3626456"/>
            <a:ext cx="77617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ym typeface="Calibri"/>
              </a:rPr>
              <a:t>to advocate for more resources to support services for quality of end-of-life care in place in LTC facilities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1282935" y="4674846"/>
            <a:ext cx="73622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ym typeface="Calibri"/>
              </a:rPr>
              <a:t>to support living well &amp; dying well with choices available, initiate ACP discussion as early as possible 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1083177" y="5619163"/>
            <a:ext cx="75160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ym typeface="Calibri"/>
              </a:rPr>
              <a:t>4) to conduct more research in such services to evaluate                	their effectiveness</a:t>
            </a:r>
          </a:p>
        </p:txBody>
      </p:sp>
    </p:spTree>
    <p:extLst>
      <p:ext uri="{BB962C8B-B14F-4D97-AF65-F5344CB8AC3E}">
        <p14:creationId xmlns:p14="http://schemas.microsoft.com/office/powerpoint/2010/main" val="40301247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9082" y="188640"/>
            <a:ext cx="8545835" cy="147002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AU" sz="3200" b="1" dirty="0"/>
              <a:t>Integrating palliative care with other services</a:t>
            </a:r>
            <a:endParaRPr lang="en-US" sz="3200" b="1" dirty="0">
              <a:cs typeface="Arial" pitchFamily="34" charset="0"/>
            </a:endParaRPr>
          </a:p>
        </p:txBody>
      </p:sp>
      <p:sp>
        <p:nvSpPr>
          <p:cNvPr id="261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27148" y="1495514"/>
            <a:ext cx="5945252" cy="5384739"/>
          </a:xfrm>
        </p:spPr>
        <p:txBody>
          <a:bodyPr>
            <a:normAutofit/>
          </a:bodyPr>
          <a:lstStyle/>
          <a:p>
            <a:pPr marL="514350" indent="-514350" algn="l">
              <a:buAutoNum type="arabicPeriod"/>
              <a:defRPr/>
            </a:pPr>
            <a:endParaRPr lang="en-US" dirty="0"/>
          </a:p>
          <a:p>
            <a:pPr algn="l">
              <a:defRPr/>
            </a:pPr>
            <a:endParaRPr lang="en-US" dirty="0"/>
          </a:p>
          <a:p>
            <a:pPr algn="l">
              <a:defRPr/>
            </a:pPr>
            <a:r>
              <a:rPr lang="en-US" b="1" dirty="0">
                <a:solidFill>
                  <a:schemeClr val="tx1"/>
                </a:solidFill>
              </a:rPr>
              <a:t>It is NOT other services integrating with palliative care services but ways that palliative services can reach out across the health system</a:t>
            </a:r>
          </a:p>
          <a:p>
            <a:pPr algn="l">
              <a:defRPr/>
            </a:pPr>
            <a:endParaRPr lang="en-US" b="1" dirty="0"/>
          </a:p>
        </p:txBody>
      </p:sp>
      <p:sp>
        <p:nvSpPr>
          <p:cNvPr id="2" name="TextBox 1"/>
          <p:cNvSpPr txBox="1"/>
          <p:nvPr/>
        </p:nvSpPr>
        <p:spPr>
          <a:xfrm>
            <a:off x="5264209" y="6093151"/>
            <a:ext cx="1453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David </a:t>
            </a:r>
            <a:r>
              <a:rPr lang="en-US" dirty="0" err="1"/>
              <a:t>Currow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2650885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Location of Death Among People Aged 65+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175" y="2217976"/>
            <a:ext cx="4422408" cy="3600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90462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51"/>
          <p:cNvSpPr txBox="1">
            <a:spLocks noGrp="1"/>
          </p:cNvSpPr>
          <p:nvPr>
            <p:ph type="title"/>
          </p:nvPr>
        </p:nvSpPr>
        <p:spPr>
          <a:xfrm>
            <a:off x="363824" y="2070163"/>
            <a:ext cx="8523804" cy="994275"/>
          </a:xfrm>
          <a:prstGeom prst="rect">
            <a:avLst/>
          </a:prstGeom>
        </p:spPr>
        <p:txBody>
          <a:bodyPr spcFirstLastPara="1" vert="horz" wrap="square" lIns="68569" tIns="34275" rIns="68569" bIns="34275" rtlCol="0" anchor="ctr" anchorCtr="0">
            <a:noAutofit/>
          </a:bodyPr>
          <a:lstStyle/>
          <a:p>
            <a:pPr>
              <a:spcBef>
                <a:spcPts val="0"/>
              </a:spcBef>
            </a:pPr>
            <a:br>
              <a:rPr lang="en-US" sz="3600" dirty="0"/>
            </a:br>
            <a:r>
              <a:rPr lang="en-US" sz="3600" dirty="0"/>
              <a:t>Living and Dying Well for an Ageing Population</a:t>
            </a:r>
            <a:br>
              <a:rPr lang="en-US" sz="3600" dirty="0"/>
            </a:br>
            <a:br>
              <a:rPr lang="en-US" sz="3600" dirty="0"/>
            </a:br>
            <a:r>
              <a:rPr lang="en-US" sz="3600" dirty="0"/>
              <a:t>Building a Sustainable and Quality Palliative Care Model in LTC Facilities</a:t>
            </a:r>
            <a:endParaRPr sz="3600" dirty="0"/>
          </a:p>
        </p:txBody>
      </p:sp>
      <p:pic>
        <p:nvPicPr>
          <p:cNvPr id="11266" name="Picture 2" descr="End-of-Life-Ca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0048" y="4470442"/>
            <a:ext cx="4508939" cy="2029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116CE-5AC4-F740-9076-D315E1AFC210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23604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116CE-5AC4-F740-9076-D315E1AFC210}" type="slidenum">
              <a:rPr lang="en-US" smtClean="0"/>
              <a:t>41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10764" y="2005676"/>
            <a:ext cx="5103627" cy="738660"/>
          </a:xfrm>
        </p:spPr>
        <p:txBody>
          <a:bodyPr>
            <a:normAutofit fontScale="90000"/>
          </a:bodyPr>
          <a:lstStyle/>
          <a:p>
            <a:r>
              <a:rPr lang="en-US" sz="6000" b="1" dirty="0">
                <a:latin typeface="Arial" charset="0"/>
                <a:ea typeface="Arial" charset="0"/>
                <a:cs typeface="Arial" charset="0"/>
              </a:rPr>
              <a:t>THANK YOU</a:t>
            </a:r>
            <a:endParaRPr lang="en-US" sz="6000" dirty="0">
              <a:latin typeface="Arial 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4ED20A2-671C-2F4D-8CED-9F14FD4058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7599" y="3291617"/>
            <a:ext cx="5703803" cy="32083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374" y="119853"/>
            <a:ext cx="4956405" cy="83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801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Death in LCT Facilities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6633422"/>
              </p:ext>
            </p:extLst>
          </p:nvPr>
        </p:nvGraphicFramePr>
        <p:xfrm>
          <a:off x="457200" y="1232035"/>
          <a:ext cx="8503920" cy="5393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116CE-5AC4-F740-9076-D315E1AFC21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187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3304317"/>
              </p:ext>
            </p:extLst>
          </p:nvPr>
        </p:nvGraphicFramePr>
        <p:xfrm>
          <a:off x="385010" y="615822"/>
          <a:ext cx="8624236" cy="57973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116CE-5AC4-F740-9076-D315E1AFC21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1677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0"/>
          <p:cNvSpPr txBox="1">
            <a:spLocks noGrp="1"/>
          </p:cNvSpPr>
          <p:nvPr>
            <p:ph type="title"/>
          </p:nvPr>
        </p:nvSpPr>
        <p:spPr>
          <a:xfrm>
            <a:off x="453488" y="1814349"/>
            <a:ext cx="2412225" cy="2164474"/>
          </a:xfrm>
          <a:prstGeom prst="rect">
            <a:avLst/>
          </a:prstGeom>
        </p:spPr>
        <p:txBody>
          <a:bodyPr spcFirstLastPara="1" vert="horz" wrap="square" lIns="68569" tIns="34275" rIns="68569" bIns="34275" rtlCol="0" anchor="ctr" anchorCtr="0">
            <a:noAutofit/>
          </a:bodyPr>
          <a:lstStyle/>
          <a:p>
            <a:pPr>
              <a:lnSpc>
                <a:spcPct val="115000"/>
              </a:lnSpc>
              <a:spcBef>
                <a:spcPts val="1800"/>
              </a:spcBef>
              <a:spcAft>
                <a:spcPts val="450"/>
              </a:spcAft>
              <a:buSzPts val="1100"/>
            </a:pPr>
            <a:r>
              <a:rPr lang="en-US" sz="2250" b="1" dirty="0">
                <a:latin typeface="Arial"/>
                <a:ea typeface="Arial"/>
                <a:cs typeface="Arial"/>
                <a:sym typeface="Arial"/>
              </a:rPr>
              <a:t>Preferred places of death?</a:t>
            </a:r>
            <a:r>
              <a:rPr lang="en-US" sz="2250" dirty="0">
                <a:latin typeface="Arial"/>
                <a:ea typeface="Arial"/>
                <a:cs typeface="Arial"/>
                <a:sym typeface="Arial"/>
              </a:rPr>
              <a:t> </a:t>
            </a:r>
            <a:br>
              <a:rPr lang="en-US" sz="2250" dirty="0">
                <a:latin typeface="Arial"/>
                <a:ea typeface="Arial"/>
                <a:cs typeface="Arial"/>
                <a:sym typeface="Arial"/>
              </a:rPr>
            </a:br>
            <a:br>
              <a:rPr lang="en-US" sz="2250" dirty="0">
                <a:latin typeface="Arial"/>
                <a:ea typeface="Arial"/>
                <a:cs typeface="Arial"/>
                <a:sym typeface="Arial"/>
              </a:rPr>
            </a:br>
            <a:r>
              <a:rPr lang="en-US" altLang="zh-TW" sz="2100" b="1" dirty="0">
                <a:latin typeface="Arial"/>
                <a:ea typeface="Arial"/>
                <a:cs typeface="Arial"/>
                <a:sym typeface="Arial"/>
              </a:rPr>
              <a:t>NOT necessarily home...</a:t>
            </a:r>
            <a:br>
              <a:rPr lang="en-US" altLang="zh-TW" sz="2100" b="1" dirty="0">
                <a:latin typeface="Arial"/>
                <a:ea typeface="Arial"/>
                <a:cs typeface="Arial"/>
                <a:sym typeface="Arial"/>
              </a:rPr>
            </a:br>
            <a:endParaRPr sz="21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20"/>
          <p:cNvSpPr txBox="1">
            <a:spLocks noGrp="1"/>
          </p:cNvSpPr>
          <p:nvPr>
            <p:ph type="body" idx="1"/>
          </p:nvPr>
        </p:nvSpPr>
        <p:spPr>
          <a:xfrm>
            <a:off x="358932" y="5624601"/>
            <a:ext cx="8785068" cy="995047"/>
          </a:xfrm>
          <a:prstGeom prst="rect">
            <a:avLst/>
          </a:prstGeom>
        </p:spPr>
        <p:txBody>
          <a:bodyPr spcFirstLastPara="1" vert="horz" wrap="square" lIns="68569" tIns="34275" rIns="68569" bIns="34275" rtlCol="0" anchor="t" anchorCtr="0">
            <a:noAutofit/>
          </a:bodyPr>
          <a:lstStyle/>
          <a:p>
            <a:pPr marL="0" indent="0">
              <a:buNone/>
            </a:pPr>
            <a:r>
              <a:rPr lang="en-US" altLang="zh-TW" sz="1200" dirty="0"/>
              <a:t>Do Patients Want to Die at Home? A Systematic Review of the UK Literature, Focused on Missing Preferences for Place of Death</a:t>
            </a:r>
            <a:endParaRPr lang="en-US" sz="1200" dirty="0"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spcBef>
                <a:spcPts val="750"/>
              </a:spcBef>
              <a:buNone/>
            </a:pPr>
            <a:r>
              <a:rPr lang="en-US" sz="1200" dirty="0">
                <a:latin typeface="Arial"/>
                <a:ea typeface="Arial"/>
                <a:cs typeface="Arial"/>
                <a:sym typeface="Arial"/>
              </a:rPr>
              <a:t>Hoare S, Morris ZS, Kelly MP, Kuhn I, Barclay S (2015). PLOS ONE 10(11): e0142723.</a:t>
            </a:r>
            <a:r>
              <a:rPr lang="en-US" sz="1200" dirty="0"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3"/>
              </a:rPr>
              <a:t> </a:t>
            </a:r>
            <a:r>
              <a:rPr lang="en-US" sz="1200" u="sng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https://doi.org/10.1371/journal.pone.0142723</a:t>
            </a:r>
            <a:r>
              <a:rPr lang="en-US" sz="1200" dirty="0">
                <a:latin typeface="Arial"/>
                <a:ea typeface="Arial"/>
                <a:cs typeface="Arial"/>
                <a:sym typeface="Arial"/>
              </a:rPr>
              <a:t> </a:t>
            </a:r>
            <a:endParaRPr sz="1200" dirty="0"/>
          </a:p>
        </p:txBody>
      </p:sp>
      <p:pic>
        <p:nvPicPr>
          <p:cNvPr id="131" name="Google Shape;131;p20"/>
          <p:cNvPicPr preferRelativeResize="0"/>
          <p:nvPr/>
        </p:nvPicPr>
        <p:blipFill rotWithShape="1">
          <a:blip r:embed="rId4">
            <a:alphaModFix/>
          </a:blip>
          <a:srcRect t="7381" r="12395"/>
          <a:stretch/>
        </p:blipFill>
        <p:spPr>
          <a:xfrm>
            <a:off x="2865713" y="834662"/>
            <a:ext cx="5919356" cy="333459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116CE-5AC4-F740-9076-D315E1AFC21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0800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234" y="1509005"/>
            <a:ext cx="5621154" cy="4652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479177" y="1042147"/>
            <a:ext cx="6194051" cy="255326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Font typeface="Arial"/>
              <a:buNone/>
            </a:pPr>
            <a:r>
              <a:rPr lang="en-US" altLang="zh-TW" sz="1059" b="1" dirty="0">
                <a:solidFill>
                  <a:schemeClr val="tx2"/>
                </a:solidFill>
                <a:ea typeface="新細明體" panose="02020500000000000000" pitchFamily="18" charset="-120"/>
              </a:rPr>
              <a:t>Fig 6. PPOD by where participants were asked (A) and including missing data (B).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538007" y="5168714"/>
            <a:ext cx="6076390" cy="458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zh-TW" sz="794">
                <a:ea typeface="新細明體" panose="02020500000000000000" pitchFamily="18" charset="-120"/>
              </a:rPr>
              <a:t>Hoare S, Morris ZS, Kelly MP, Kuhn I, Barclay S (2015) Do Patients Want to Die at Home? A Systematic Review of the UK Literature, Focused on Missing Preferences for Place of Death. PLOS ONE 10(11): e0142723. https://doi.org/10.1371/journal.pone.0142723</a:t>
            </a:r>
          </a:p>
          <a:p>
            <a:pPr eaLnBrk="1" hangingPunct="1"/>
            <a:r>
              <a:rPr lang="en-US" altLang="zh-TW" sz="794">
                <a:ea typeface="新細明體" panose="02020500000000000000" pitchFamily="18" charset="-120"/>
                <a:hlinkClick r:id="rId3"/>
              </a:rPr>
              <a:t>https://journals.plos.org/plosone/article?id=10.1371/journal.pone.0142723</a:t>
            </a:r>
            <a:endParaRPr lang="en-US" altLang="zh-TW" sz="794">
              <a:ea typeface="新細明體" panose="02020500000000000000" pitchFamily="18" charset="-120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2882" y="5614148"/>
            <a:ext cx="1605243" cy="344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116CE-5AC4-F740-9076-D315E1AFC21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0913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1151837" y="629073"/>
            <a:ext cx="7308333" cy="1143000"/>
          </a:xfrm>
        </p:spPr>
        <p:txBody>
          <a:bodyPr>
            <a:normAutofit fontScale="90000"/>
          </a:bodyPr>
          <a:lstStyle/>
          <a:p>
            <a:r>
              <a:rPr lang="en-US" altLang="zh-TW" b="1" dirty="0"/>
              <a:t>Preferences for place of death by where participants were asked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>
          <a:xfrm>
            <a:off x="573470" y="2565427"/>
            <a:ext cx="7886700" cy="3263504"/>
          </a:xfrm>
        </p:spPr>
        <p:txBody>
          <a:bodyPr>
            <a:normAutofit/>
          </a:bodyPr>
          <a:lstStyle/>
          <a:p>
            <a:r>
              <a:rPr lang="en-US" altLang="zh-TW" dirty="0"/>
              <a:t>In the two studies where participants were care home residents, </a:t>
            </a:r>
            <a:r>
              <a:rPr lang="en-US" altLang="zh-TW" dirty="0">
                <a:solidFill>
                  <a:srgbClr val="FF0000"/>
                </a:solidFill>
              </a:rPr>
              <a:t>100%</a:t>
            </a:r>
            <a:r>
              <a:rPr lang="en-US" altLang="zh-TW" dirty="0"/>
              <a:t> chose care home as their PPOD. </a:t>
            </a:r>
          </a:p>
          <a:p>
            <a:r>
              <a:rPr lang="en-US" altLang="zh-TW" dirty="0"/>
              <a:t>Participants at home or in the community tended to prefer death at home (median 81% and 78% respectively).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116CE-5AC4-F740-9076-D315E1AFC21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9743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3453</TotalTime>
  <Words>2183</Words>
  <Application>Microsoft Office PowerPoint</Application>
  <PresentationFormat>On-screen Show (4:3)</PresentationFormat>
  <Paragraphs>305</Paragraphs>
  <Slides>41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Office Theme</vt:lpstr>
      <vt:lpstr>Supporting Palliative Care for Patients with Long-term Care Demands</vt:lpstr>
      <vt:lpstr>Where do People Die Globally?</vt:lpstr>
      <vt:lpstr>Where do people die? An international comparison of the percentage of deaths occurring in hospital and residential aged care settings in 45 populations</vt:lpstr>
      <vt:lpstr>Location of Death Among People Aged 65+</vt:lpstr>
      <vt:lpstr>Death in LCT Facilities</vt:lpstr>
      <vt:lpstr>PowerPoint Presentation</vt:lpstr>
      <vt:lpstr>Preferred places of death?   NOT necessarily home... </vt:lpstr>
      <vt:lpstr>PowerPoint Presentation</vt:lpstr>
      <vt:lpstr>Preferences for place of death by where participants were asked</vt:lpstr>
      <vt:lpstr>Experiences of Older People Dying in Nursing Homes</vt:lpstr>
      <vt:lpstr>Summary of the Evidence about Palliative Care in NHs in US </vt:lpstr>
      <vt:lpstr>Symptom Burden</vt:lpstr>
      <vt:lpstr>Burdensome Transitions at EOL</vt:lpstr>
      <vt:lpstr>Goal of Care Discussions and ADs</vt:lpstr>
      <vt:lpstr>3 Models in NHs</vt:lpstr>
      <vt:lpstr>An Excellent Example of Sharing Resources</vt:lpstr>
      <vt:lpstr>Singapore ACP 2.0 movement from Hospital to clinics &amp; Nursing homes (Jie, Quan, 2018) </vt:lpstr>
      <vt:lpstr>Hong Kong Overview</vt:lpstr>
      <vt:lpstr>PowerPoint Presentation</vt:lpstr>
      <vt:lpstr>Preferences of EoLC among Nursing Home Residents</vt:lpstr>
      <vt:lpstr>Hong Kong Residential Care Homes for Elderly </vt:lpstr>
      <vt:lpstr>A Program Led by Hospital Authority HK</vt:lpstr>
      <vt:lpstr>Enhancement of CGAT Service of EOL Care in RCHE</vt:lpstr>
      <vt:lpstr>Haven of Hope Nursing Home</vt:lpstr>
      <vt:lpstr>Haven of Hope – Dying in Nursing Home (DIN) </vt:lpstr>
      <vt:lpstr>PowerPoint Presentation</vt:lpstr>
      <vt:lpstr>Dying in Nursing Home (DIN) Service Flow</vt:lpstr>
      <vt:lpstr>Haven of Hope Nursing Home – DIN service </vt:lpstr>
      <vt:lpstr>PowerPoint Presentation</vt:lpstr>
      <vt:lpstr>Projection of EOL care cost saving</vt:lpstr>
      <vt:lpstr>Press Conference &amp; Media Report</vt:lpstr>
      <vt:lpstr>Haven of Hope – Dying in Nursing Home (DIN)   Key factors to success</vt:lpstr>
      <vt:lpstr>LTC Residents Survey in Taiwan </vt:lpstr>
      <vt:lpstr>EOL Care for Residents with Dementia </vt:lpstr>
      <vt:lpstr>PowerPoint Presentation</vt:lpstr>
      <vt:lpstr>PowerPoint Presentation</vt:lpstr>
      <vt:lpstr>PowerPoint Presentation</vt:lpstr>
      <vt:lpstr>Implications</vt:lpstr>
      <vt:lpstr>Integrating palliative care with other services</vt:lpstr>
      <vt:lpstr> Living and Dying Well for an Ageing Population  Building a Sustainable and Quality Palliative Care Model in LTC Facilities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are the professional leadership development needs of young women 5 years out from BSN</dc:title>
  <dc:creator>Denise Cheung</dc:creator>
  <cp:lastModifiedBy>admin</cp:lastModifiedBy>
  <cp:revision>273</cp:revision>
  <cp:lastPrinted>2018-10-11T03:34:59Z</cp:lastPrinted>
  <dcterms:created xsi:type="dcterms:W3CDTF">2018-08-04T12:46:10Z</dcterms:created>
  <dcterms:modified xsi:type="dcterms:W3CDTF">2018-11-28T11:05:33Z</dcterms:modified>
</cp:coreProperties>
</file>